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9" r:id="rId5"/>
    <p:sldId id="256" r:id="rId6"/>
    <p:sldId id="257" r:id="rId7"/>
    <p:sldId id="260" r:id="rId8"/>
    <p:sldId id="284" r:id="rId9"/>
    <p:sldId id="293" r:id="rId10"/>
    <p:sldId id="294" r:id="rId11"/>
    <p:sldId id="295" r:id="rId12"/>
    <p:sldId id="296" r:id="rId13"/>
    <p:sldId id="297" r:id="rId14"/>
    <p:sldId id="285" r:id="rId15"/>
    <p:sldId id="286" r:id="rId16"/>
    <p:sldId id="28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26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69" d="100"/>
          <a:sy n="69" d="100"/>
        </p:scale>
        <p:origin x="52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=""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pPr/>
              <a:t>11/26/2023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=""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=""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11/26/2023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=""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=""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=""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=""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=""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=""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11/26/2023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=""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=""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=""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11/26/2023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=""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=""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11/26/2023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=""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=""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8">
            <a:extLst>
              <a:ext uri="{FF2B5EF4-FFF2-40B4-BE49-F238E27FC236}">
                <a16:creationId xmlns=""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=""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=""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=""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=""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=""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11/26/2023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=""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=""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11/26/2023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=""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=""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=""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=""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=""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=""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11/26/2023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=""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=""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=""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=""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=""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=""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11/26/2023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=""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=""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11/26/2023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=""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=""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=""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=""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=""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=""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=""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=""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11/26/2023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=""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CÂY NHỊ PHÂN TÌM KIẾM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6" name="Content Placeholder 2">
            <a:extLst>
              <a:ext uri="{FF2B5EF4-FFF2-40B4-BE49-F238E27FC236}">
                <a16:creationId xmlns=""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8" y="1061093"/>
            <a:ext cx="5267584" cy="42516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Loại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bỏ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một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nút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gốc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của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một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cây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nhị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phân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tìm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kiếm</a:t>
            </a:r>
            <a:endParaRPr lang="en-US" sz="2000" dirty="0" smtClean="0">
              <a:latin typeface="Lato" panose="020F0502020204030203"/>
              <a:cs typeface="Arial" panose="020B0604020202020204" pitchFamily="34" charset="0"/>
            </a:endParaRPr>
          </a:p>
          <a:p>
            <a:pPr lvl="1"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Nếu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nút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gốc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có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nút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con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phải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thì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tìm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nút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có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khóa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nhỏ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nhất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của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cây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con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phải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để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thay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thế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nút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gốc</a:t>
            </a:r>
            <a:endParaRPr lang="en-GB" sz="2000" dirty="0">
              <a:latin typeface="Lato" panose="020F0502020204030203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5712431" y="1061094"/>
            <a:ext cx="6277615" cy="519586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1400" b="1" dirty="0" err="1" smtClean="0">
                <a:latin typeface="Consolas" panose="020B0609020204030204" pitchFamily="49" charset="0"/>
              </a:rPr>
              <a:t>RemoveRoot</a:t>
            </a:r>
            <a:r>
              <a:rPr lang="en-US" sz="1400" b="1" dirty="0" smtClean="0">
                <a:latin typeface="Consolas" panose="020B0609020204030204" pitchFamily="49" charset="0"/>
              </a:rPr>
              <a:t>(r) {</a:t>
            </a:r>
          </a:p>
          <a:p>
            <a:pPr marL="0" lv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if </a:t>
            </a:r>
            <a:r>
              <a:rPr lang="en-US" sz="1400" b="1" dirty="0">
                <a:latin typeface="Consolas" panose="020B0609020204030204" pitchFamily="49" charset="0"/>
              </a:rPr>
              <a:t>r = NULL then return NULL;</a:t>
            </a:r>
            <a:endParaRPr lang="en-US" sz="1400" dirty="0"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tmp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= r;</a:t>
            </a:r>
            <a:endParaRPr lang="en-US" sz="1400" dirty="0"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if </a:t>
            </a:r>
            <a:r>
              <a:rPr lang="en-US" sz="1400" b="1" dirty="0" err="1">
                <a:latin typeface="Consolas" panose="020B0609020204030204" pitchFamily="49" charset="0"/>
              </a:rPr>
              <a:t>r.rightChild</a:t>
            </a:r>
            <a:r>
              <a:rPr lang="en-US" sz="1400" b="1" dirty="0">
                <a:latin typeface="Consolas" panose="020B0609020204030204" pitchFamily="49" charset="0"/>
              </a:rPr>
              <a:t> = NULL then {</a:t>
            </a:r>
            <a:endParaRPr lang="en-US" sz="1400" dirty="0"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r = </a:t>
            </a:r>
            <a:r>
              <a:rPr lang="en-US" sz="1400" b="1" dirty="0" err="1">
                <a:latin typeface="Consolas" panose="020B0609020204030204" pitchFamily="49" charset="0"/>
              </a:rPr>
              <a:t>r.leftChild</a:t>
            </a:r>
            <a:r>
              <a:rPr lang="en-US" sz="1400" b="1" dirty="0">
                <a:latin typeface="Consolas" panose="020B0609020204030204" pitchFamily="49" charset="0"/>
              </a:rPr>
              <a:t>; free(</a:t>
            </a:r>
            <a:r>
              <a:rPr lang="en-US" sz="1400" b="1" dirty="0" err="1">
                <a:latin typeface="Consolas" panose="020B0609020204030204" pitchFamily="49" charset="0"/>
              </a:rPr>
              <a:t>tmp</a:t>
            </a:r>
            <a:r>
              <a:rPr lang="en-US" sz="1400" b="1" dirty="0">
                <a:latin typeface="Consolas" panose="020B0609020204030204" pitchFamily="49" charset="0"/>
              </a:rPr>
              <a:t>); return r;</a:t>
            </a:r>
            <a:endParaRPr lang="en-US" sz="1400" dirty="0"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}</a:t>
            </a:r>
            <a:endParaRPr lang="en-US" sz="1400" dirty="0"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p =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r.rightChild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; pp = r;</a:t>
            </a:r>
            <a:endParaRPr lang="en-US" sz="1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   if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p.leftChild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 = NULL then {</a:t>
            </a:r>
            <a:endParaRPr lang="en-US" sz="1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    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r.key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 =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p.key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;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tmp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 = p; </a:t>
            </a:r>
            <a:r>
              <a:rPr lang="en-US" sz="1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r.rightChild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 =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p.rightChild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; </a:t>
            </a:r>
            <a:endParaRPr lang="en-US" sz="1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  </a:t>
            </a:r>
            <a:r>
              <a:rPr lang="en-US" sz="1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  free(</a:t>
            </a:r>
            <a:r>
              <a:rPr lang="en-US" sz="1400" b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tmp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); return r; </a:t>
            </a:r>
            <a:endParaRPr lang="en-US" sz="1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sz="1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  }</a:t>
            </a:r>
            <a:endParaRPr lang="en-US" sz="1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sz="1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  while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p.leftChild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 !=  NULL do </a:t>
            </a:r>
            <a:r>
              <a:rPr lang="en-US" sz="1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{ 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pp = p; p =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p.leftChild</a:t>
            </a:r>
            <a:r>
              <a:rPr lang="en-US" sz="1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; }</a:t>
            </a:r>
            <a:endParaRPr lang="en-US" sz="1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sz="1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  </a:t>
            </a:r>
            <a:r>
              <a:rPr lang="en-US" sz="1400" b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pp.leftChild</a:t>
            </a:r>
            <a:r>
              <a:rPr lang="en-US" sz="1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= </a:t>
            </a:r>
            <a:r>
              <a:rPr lang="en-US" sz="1400" b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p.rightChild</a:t>
            </a:r>
            <a:r>
              <a:rPr lang="en-US" sz="1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;  </a:t>
            </a:r>
            <a:r>
              <a:rPr lang="en-US" sz="1400" b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r.key</a:t>
            </a:r>
            <a:r>
              <a:rPr lang="en-US" sz="1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=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p.key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; </a:t>
            </a:r>
            <a:r>
              <a:rPr lang="en-US" sz="1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free(p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);</a:t>
            </a:r>
            <a:endParaRPr lang="en-US" sz="1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  return 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r</a:t>
            </a:r>
            <a:r>
              <a:rPr lang="en-US" sz="1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  <a:endParaRPr lang="en-US" sz="1400" b="1" dirty="0">
              <a:latin typeface="Consolas" panose="020B0609020204030204" pitchFamily="49" charset="0"/>
            </a:endParaRPr>
          </a:p>
        </p:txBody>
      </p:sp>
      <p:pic>
        <p:nvPicPr>
          <p:cNvPr id="12" name="image10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58775" y="2661006"/>
            <a:ext cx="4686528" cy="345187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09873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BÀI TẬP THAO TÁC THÊM KHÓA VÀO CÂY NHỊ PHÂN TÌM </a:t>
            </a:r>
            <a:r>
              <a:rPr lang="en-US" dirty="0" smtClean="0"/>
              <a:t>KIẾM (P.06.14.01)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6" name="Content Placeholder 2">
            <a:extLst>
              <a:ext uri="{FF2B5EF4-FFF2-40B4-BE49-F238E27FC236}">
                <a16:creationId xmlns=""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7" y="1061093"/>
            <a:ext cx="7599819" cy="48670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Cho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một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cây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nhị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phân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tìm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kiếm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T (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bắt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đầu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từ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cây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rỗng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).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Thực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hiện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1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dãy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các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thao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tác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thêm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khóa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vào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T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và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duyệt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theo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thứ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tự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trước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thứ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tự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sau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trên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T</a:t>
            </a:r>
          </a:p>
          <a:p>
            <a:pPr lvl="1"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nsert k: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thêm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nút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có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khóa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bằng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k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vào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T (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nếu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nút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có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khóa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k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chưa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tồn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tại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)</a:t>
            </a:r>
          </a:p>
          <a:p>
            <a:pPr lvl="1" algn="just"/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preorder: in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dãy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khóa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được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thăm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bằng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duyệt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theo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thứ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tự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trước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trên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T (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sau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mỗi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khóa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ghi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ra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1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ký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tự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SPACE)</a:t>
            </a:r>
          </a:p>
          <a:p>
            <a:pPr lvl="1"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postorder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: 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in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dãy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khóa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được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thăm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bằng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duyệt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theo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thứ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tự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sau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trên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T (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sau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mỗi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khóa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ghi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ra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1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ký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tự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SPACE)</a:t>
            </a:r>
            <a:endParaRPr lang="en-US" sz="2000" dirty="0" smtClean="0">
              <a:latin typeface="Lato" panose="020F0502020204030203"/>
              <a:cs typeface="Arial" panose="020B0604020202020204" pitchFamily="34" charset="0"/>
            </a:endParaRPr>
          </a:p>
          <a:p>
            <a:pPr algn="just"/>
            <a:r>
              <a:rPr lang="en-GB" sz="2000" dirty="0" err="1" smtClean="0">
                <a:latin typeface="Lato" panose="020F0502020204030203"/>
              </a:rPr>
              <a:t>Dữ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liệu</a:t>
            </a:r>
            <a:endParaRPr lang="en-GB" sz="2000" dirty="0" smtClean="0">
              <a:latin typeface="Lato" panose="020F0502020204030203"/>
            </a:endParaRPr>
          </a:p>
          <a:p>
            <a:pPr lvl="1" algn="just"/>
            <a:r>
              <a:rPr lang="en-US" sz="2000" dirty="0" err="1" smtClean="0">
                <a:latin typeface="Lato" panose="020F0502020204030203"/>
              </a:rPr>
              <a:t>Mỗi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dòng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chứa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thông</a:t>
            </a:r>
            <a:r>
              <a:rPr lang="en-US" sz="2000" dirty="0" smtClean="0">
                <a:latin typeface="Lato" panose="020F0502020204030203"/>
              </a:rPr>
              <a:t> tin </a:t>
            </a:r>
            <a:r>
              <a:rPr lang="en-US" sz="2000" dirty="0" err="1" smtClean="0">
                <a:latin typeface="Lato" panose="020F0502020204030203"/>
              </a:rPr>
              <a:t>về</a:t>
            </a:r>
            <a:r>
              <a:rPr lang="en-US" sz="2000" dirty="0" smtClean="0">
                <a:latin typeface="Lato" panose="020F0502020204030203"/>
              </a:rPr>
              <a:t> 1 </a:t>
            </a:r>
            <a:r>
              <a:rPr lang="en-US" sz="2000" dirty="0" err="1" smtClean="0">
                <a:latin typeface="Lato" panose="020F0502020204030203"/>
              </a:rPr>
              <a:t>thao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tác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thuộc</a:t>
            </a:r>
            <a:r>
              <a:rPr lang="en-US" sz="2000" dirty="0" smtClean="0">
                <a:latin typeface="Lato" panose="020F0502020204030203"/>
              </a:rPr>
              <a:t> 1 </a:t>
            </a:r>
            <a:r>
              <a:rPr lang="en-US" sz="2000" dirty="0" err="1" smtClean="0">
                <a:latin typeface="Lato" panose="020F0502020204030203"/>
              </a:rPr>
              <a:t>trong</a:t>
            </a:r>
            <a:r>
              <a:rPr lang="en-US" sz="2000" dirty="0" smtClean="0">
                <a:latin typeface="Lato" panose="020F0502020204030203"/>
              </a:rPr>
              <a:t> 3 </a:t>
            </a:r>
            <a:r>
              <a:rPr lang="en-US" sz="2000" dirty="0" err="1" smtClean="0">
                <a:latin typeface="Lato" panose="020F0502020204030203"/>
              </a:rPr>
              <a:t>dạng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trên</a:t>
            </a:r>
            <a:endParaRPr lang="en-US" sz="2000" dirty="0" smtClean="0">
              <a:latin typeface="Lato" panose="020F0502020204030203"/>
            </a:endParaRPr>
          </a:p>
          <a:p>
            <a:pPr lvl="1" algn="just"/>
            <a:r>
              <a:rPr lang="en-US" sz="2000" dirty="0" err="1" smtClean="0">
                <a:latin typeface="Lato" panose="020F0502020204030203"/>
              </a:rPr>
              <a:t>Dữ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liệu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vào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kết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thúc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bởi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dòng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chứa</a:t>
            </a:r>
            <a:r>
              <a:rPr lang="en-US" sz="2000" dirty="0" smtClean="0">
                <a:latin typeface="Lato" panose="020F0502020204030203"/>
              </a:rPr>
              <a:t> #</a:t>
            </a:r>
            <a:endParaRPr lang="en-GB" sz="2000" dirty="0" smtClean="0">
              <a:latin typeface="Lato" panose="020F0502020204030203"/>
            </a:endParaRPr>
          </a:p>
          <a:p>
            <a:pPr algn="just"/>
            <a:r>
              <a:rPr lang="en-GB" sz="2000" dirty="0" err="1" smtClean="0">
                <a:latin typeface="Lato" panose="020F0502020204030203"/>
              </a:rPr>
              <a:t>Kết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quả</a:t>
            </a:r>
            <a:endParaRPr lang="en-GB" sz="2000" dirty="0" smtClean="0">
              <a:latin typeface="Lato" panose="020F0502020204030203"/>
            </a:endParaRPr>
          </a:p>
          <a:p>
            <a:pPr lvl="1" algn="just"/>
            <a:r>
              <a:rPr lang="en-GB" sz="2000" dirty="0" err="1" smtClean="0">
                <a:latin typeface="Lato" panose="020F0502020204030203"/>
              </a:rPr>
              <a:t>Ghi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ra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trên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mỗi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dòng</a:t>
            </a:r>
            <a:r>
              <a:rPr lang="en-GB" sz="2000" dirty="0" smtClean="0">
                <a:latin typeface="Lato" panose="020F0502020204030203"/>
              </a:rPr>
              <a:t>, </a:t>
            </a:r>
            <a:r>
              <a:rPr lang="en-GB" sz="2000" dirty="0" err="1" smtClean="0">
                <a:latin typeface="Lato" panose="020F0502020204030203"/>
              </a:rPr>
              <a:t>kết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quả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của</a:t>
            </a:r>
            <a:r>
              <a:rPr lang="en-GB" sz="2000" dirty="0" smtClean="0">
                <a:latin typeface="Lato" panose="020F0502020204030203"/>
              </a:rPr>
              <a:t> 1 </a:t>
            </a:r>
            <a:r>
              <a:rPr lang="en-GB" sz="2000" dirty="0" err="1" smtClean="0">
                <a:latin typeface="Lato" panose="020F0502020204030203"/>
              </a:rPr>
              <a:t>thao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tác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preorder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và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postorder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gặp</a:t>
            </a:r>
            <a:r>
              <a:rPr lang="en-GB" sz="2000" dirty="0" smtClean="0">
                <a:latin typeface="Lato" panose="020F0502020204030203"/>
              </a:rPr>
              <a:t> ở </a:t>
            </a:r>
            <a:r>
              <a:rPr lang="en-GB" sz="2000" dirty="0" err="1" smtClean="0">
                <a:latin typeface="Lato" panose="020F0502020204030203"/>
              </a:rPr>
              <a:t>đầu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vào</a:t>
            </a:r>
            <a:endParaRPr lang="en-GB" sz="2000" dirty="0">
              <a:latin typeface="Lato" panose="020F0502020204030203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057089"/>
              </p:ext>
            </p:extLst>
          </p:nvPr>
        </p:nvGraphicFramePr>
        <p:xfrm>
          <a:off x="8123255" y="1250320"/>
          <a:ext cx="3858648" cy="3227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9324"/>
                <a:gridCol w="1929324"/>
              </a:tblGrid>
              <a:tr h="39297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22416">
                <a:tc>
                  <a:txBody>
                    <a:bodyPr/>
                    <a:lstStyle/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 5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 9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 2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 1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preorder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 8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 5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 3</a:t>
                      </a:r>
                    </a:p>
                    <a:p>
                      <a:pPr rtl="0"/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postorder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5 2 1 9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1 3 2 8 9 5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792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TẬP THAO TÁC THÊM KHÓA VÀO CÂY NHỊ PHÂN TÌM </a:t>
            </a:r>
            <a:r>
              <a:rPr lang="en-US" dirty="0" smtClean="0"/>
              <a:t>KIẾM - MÃ GIẢ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6" name="Content Placeholder 2">
            <a:extLst>
              <a:ext uri="{FF2B5EF4-FFF2-40B4-BE49-F238E27FC236}">
                <a16:creationId xmlns=""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8" y="1061093"/>
            <a:ext cx="5745810" cy="42516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Thuật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toán</a:t>
            </a:r>
            <a:endParaRPr lang="en-US" sz="2000" dirty="0" smtClean="0">
              <a:latin typeface="Lato" panose="020F0502020204030203"/>
              <a:cs typeface="Arial" panose="020B0604020202020204" pitchFamily="34" charset="0"/>
            </a:endParaRPr>
          </a:p>
          <a:p>
            <a:pPr lvl="1"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Mỗi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bước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lặp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đọc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thông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tin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về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1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thao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tác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ở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đầu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vào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và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thực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hiện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thao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tác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chèn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hoặc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duyệt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cây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tương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ứng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.</a:t>
            </a:r>
            <a:endParaRPr lang="en-GB" sz="2000" dirty="0">
              <a:latin typeface="Lato" panose="020F0502020204030203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334812" y="1061093"/>
            <a:ext cx="5655233" cy="51417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Run()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root = NULL;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while true do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</a:t>
            </a:r>
            <a:r>
              <a:rPr lang="en-US" sz="1400" b="1" dirty="0" err="1" smtClean="0">
                <a:latin typeface="Consolas" panose="020B0609020204030204" pitchFamily="49" charset="0"/>
              </a:rPr>
              <a:t>cmd</a:t>
            </a:r>
            <a:r>
              <a:rPr lang="en-US" sz="1400" b="1" dirty="0" smtClean="0">
                <a:latin typeface="Consolas" panose="020B0609020204030204" pitchFamily="49" charset="0"/>
              </a:rPr>
              <a:t> = read a string from </a:t>
            </a:r>
            <a:r>
              <a:rPr lang="en-US" sz="1400" b="1" dirty="0" err="1" smtClean="0">
                <a:latin typeface="Consolas" panose="020B0609020204030204" pitchFamily="49" charset="0"/>
              </a:rPr>
              <a:t>stdin</a:t>
            </a:r>
            <a:r>
              <a:rPr lang="en-US" sz="1400" b="1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if </a:t>
            </a:r>
            <a:r>
              <a:rPr lang="en-US" sz="1400" b="1" dirty="0" err="1" smtClean="0">
                <a:latin typeface="Consolas" panose="020B0609020204030204" pitchFamily="49" charset="0"/>
              </a:rPr>
              <a:t>cmd</a:t>
            </a:r>
            <a:r>
              <a:rPr lang="en-US" sz="1400" b="1" dirty="0" smtClean="0">
                <a:latin typeface="Consolas" panose="020B0609020204030204" pitchFamily="49" charset="0"/>
              </a:rPr>
              <a:t> = “#” then break;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if </a:t>
            </a:r>
            <a:r>
              <a:rPr lang="en-US" sz="1400" b="1" dirty="0" err="1" smtClean="0">
                <a:latin typeface="Consolas" panose="020B0609020204030204" pitchFamily="49" charset="0"/>
              </a:rPr>
              <a:t>cmd</a:t>
            </a:r>
            <a:r>
              <a:rPr lang="en-US" sz="1400" b="1" dirty="0" smtClean="0">
                <a:latin typeface="Consolas" panose="020B0609020204030204" pitchFamily="49" charset="0"/>
              </a:rPr>
              <a:t> = “insert” then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   k = read an integer from </a:t>
            </a:r>
            <a:r>
              <a:rPr lang="en-US" sz="1400" b="1" dirty="0" err="1" smtClean="0">
                <a:latin typeface="Consolas" panose="020B0609020204030204" pitchFamily="49" charset="0"/>
              </a:rPr>
              <a:t>stdin</a:t>
            </a:r>
            <a:r>
              <a:rPr lang="en-US" sz="1400" b="1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   root = Insert(root, k);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}else if </a:t>
            </a:r>
            <a:r>
              <a:rPr lang="en-US" sz="1400" b="1" dirty="0" err="1" smtClean="0">
                <a:latin typeface="Consolas" panose="020B0609020204030204" pitchFamily="49" charset="0"/>
              </a:rPr>
              <a:t>cmd</a:t>
            </a:r>
            <a:r>
              <a:rPr lang="en-US" sz="1400" b="1" dirty="0" smtClean="0">
                <a:latin typeface="Consolas" panose="020B0609020204030204" pitchFamily="49" charset="0"/>
              </a:rPr>
              <a:t> = “preorder” then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   </a:t>
            </a:r>
            <a:r>
              <a:rPr lang="en-US" sz="1400" b="1" dirty="0" err="1" smtClean="0">
                <a:latin typeface="Consolas" panose="020B0609020204030204" pitchFamily="49" charset="0"/>
              </a:rPr>
              <a:t>PreOrder</a:t>
            </a:r>
            <a:r>
              <a:rPr lang="en-US" sz="1400" b="1" dirty="0" smtClean="0">
                <a:latin typeface="Consolas" panose="020B0609020204030204" pitchFamily="49" charset="0"/>
              </a:rPr>
              <a:t>(root);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else if </a:t>
            </a:r>
            <a:r>
              <a:rPr lang="en-US" sz="1400" b="1" dirty="0" err="1" smtClean="0">
                <a:latin typeface="Consolas" panose="020B0609020204030204" pitchFamily="49" charset="0"/>
              </a:rPr>
              <a:t>cmd</a:t>
            </a:r>
            <a:r>
              <a:rPr lang="en-US" sz="1400" b="1" dirty="0" smtClean="0">
                <a:latin typeface="Consolas" panose="020B0609020204030204" pitchFamily="49" charset="0"/>
              </a:rPr>
              <a:t> = “</a:t>
            </a:r>
            <a:r>
              <a:rPr lang="en-US" sz="1400" b="1" dirty="0" err="1" smtClean="0">
                <a:latin typeface="Consolas" panose="020B0609020204030204" pitchFamily="49" charset="0"/>
              </a:rPr>
              <a:t>postorder</a:t>
            </a:r>
            <a:r>
              <a:rPr lang="en-US" sz="1400" b="1" dirty="0" smtClean="0">
                <a:latin typeface="Consolas" panose="020B0609020204030204" pitchFamily="49" charset="0"/>
              </a:rPr>
              <a:t>” then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   </a:t>
            </a:r>
            <a:r>
              <a:rPr lang="en-US" sz="1400" b="1" dirty="0" err="1" smtClean="0">
                <a:latin typeface="Consolas" panose="020B0609020204030204" pitchFamily="49" charset="0"/>
              </a:rPr>
              <a:t>PostOrder</a:t>
            </a:r>
            <a:r>
              <a:rPr lang="en-US" sz="1400" b="1" dirty="0" smtClean="0">
                <a:latin typeface="Consolas" panose="020B0609020204030204" pitchFamily="49" charset="0"/>
              </a:rPr>
              <a:t>(root);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}  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  <a:endParaRPr lang="en-US" sz="14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96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TẬP THAO TÁC THÊM KHÓA VÀO CÂY NHỊ PHÂN TÌM KIẾM - </a:t>
            </a:r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334812" y="1061093"/>
            <a:ext cx="5655233" cy="51417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Node* insert(Node* r,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k){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if(r == NULL) r = </a:t>
            </a:r>
            <a:r>
              <a:rPr lang="en-US" sz="1400" b="1" dirty="0" err="1">
                <a:latin typeface="Consolas" panose="020B0609020204030204" pitchFamily="49" charset="0"/>
              </a:rPr>
              <a:t>makeNode</a:t>
            </a:r>
            <a:r>
              <a:rPr lang="en-US" sz="1400" b="1" dirty="0">
                <a:latin typeface="Consolas" panose="020B0609020204030204" pitchFamily="49" charset="0"/>
              </a:rPr>
              <a:t>(k);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else if(r-&gt;key &gt; k)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r-&gt;</a:t>
            </a:r>
            <a:r>
              <a:rPr lang="en-US" sz="1400" b="1" dirty="0" err="1">
                <a:latin typeface="Consolas" panose="020B0609020204030204" pitchFamily="49" charset="0"/>
              </a:rPr>
              <a:t>leftChild</a:t>
            </a:r>
            <a:r>
              <a:rPr lang="en-US" sz="1400" b="1" dirty="0">
                <a:latin typeface="Consolas" panose="020B0609020204030204" pitchFamily="49" charset="0"/>
              </a:rPr>
              <a:t> = insert(r-&gt;</a:t>
            </a:r>
            <a:r>
              <a:rPr lang="en-US" sz="1400" b="1" dirty="0" err="1">
                <a:latin typeface="Consolas" panose="020B0609020204030204" pitchFamily="49" charset="0"/>
              </a:rPr>
              <a:t>leftChild</a:t>
            </a:r>
            <a:r>
              <a:rPr lang="en-US" sz="1400" b="1" dirty="0">
                <a:latin typeface="Consolas" panose="020B0609020204030204" pitchFamily="49" charset="0"/>
              </a:rPr>
              <a:t>, k);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else if(r-&gt;key &lt; k)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r-&gt;</a:t>
            </a:r>
            <a:r>
              <a:rPr lang="en-US" sz="1400" b="1" dirty="0" err="1">
                <a:latin typeface="Consolas" panose="020B0609020204030204" pitchFamily="49" charset="0"/>
              </a:rPr>
              <a:t>rightChild</a:t>
            </a:r>
            <a:r>
              <a:rPr lang="en-US" sz="1400" b="1" dirty="0">
                <a:latin typeface="Consolas" panose="020B0609020204030204" pitchFamily="49" charset="0"/>
              </a:rPr>
              <a:t> = insert(r-&gt;</a:t>
            </a:r>
            <a:r>
              <a:rPr lang="en-US" sz="1400" b="1" dirty="0" err="1">
                <a:latin typeface="Consolas" panose="020B0609020204030204" pitchFamily="49" charset="0"/>
              </a:rPr>
              <a:t>rightChild,k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return r;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265521" y="1061092"/>
            <a:ext cx="5655233" cy="51417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stdio.h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stdlib.h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string.h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typedef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struct</a:t>
            </a:r>
            <a:r>
              <a:rPr lang="en-US" sz="1400" b="1" dirty="0">
                <a:latin typeface="Consolas" panose="020B0609020204030204" pitchFamily="49" charset="0"/>
              </a:rPr>
              <a:t> Node{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key;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struct</a:t>
            </a:r>
            <a:r>
              <a:rPr lang="en-US" sz="1400" b="1" dirty="0">
                <a:latin typeface="Consolas" panose="020B0609020204030204" pitchFamily="49" charset="0"/>
              </a:rPr>
              <a:t> Node* </a:t>
            </a:r>
            <a:r>
              <a:rPr lang="en-US" sz="1400" b="1" dirty="0" err="1">
                <a:latin typeface="Consolas" panose="020B0609020204030204" pitchFamily="49" charset="0"/>
              </a:rPr>
              <a:t>leftChild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struct</a:t>
            </a:r>
            <a:r>
              <a:rPr lang="en-US" sz="1400" b="1" dirty="0">
                <a:latin typeface="Consolas" panose="020B0609020204030204" pitchFamily="49" charset="0"/>
              </a:rPr>
              <a:t> Node* </a:t>
            </a:r>
            <a:r>
              <a:rPr lang="en-US" sz="1400" b="1" dirty="0" err="1">
                <a:latin typeface="Consolas" panose="020B0609020204030204" pitchFamily="49" charset="0"/>
              </a:rPr>
              <a:t>rightChild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}Node;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Node</a:t>
            </a:r>
            <a:r>
              <a:rPr lang="en-US" sz="1400" b="1" dirty="0">
                <a:latin typeface="Consolas" panose="020B0609020204030204" pitchFamily="49" charset="0"/>
              </a:rPr>
              <a:t>* root;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Node</a:t>
            </a:r>
            <a:r>
              <a:rPr lang="en-US" sz="1400" b="1" dirty="0">
                <a:latin typeface="Consolas" panose="020B0609020204030204" pitchFamily="49" charset="0"/>
              </a:rPr>
              <a:t>* </a:t>
            </a:r>
            <a:r>
              <a:rPr lang="en-US" sz="1400" b="1" dirty="0" err="1">
                <a:latin typeface="Consolas" panose="020B0609020204030204" pitchFamily="49" charset="0"/>
              </a:rPr>
              <a:t>makeNode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k){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Node* p = (Node*)</a:t>
            </a:r>
            <a:r>
              <a:rPr lang="en-US" sz="1400" b="1" dirty="0" err="1">
                <a:latin typeface="Consolas" panose="020B0609020204030204" pitchFamily="49" charset="0"/>
              </a:rPr>
              <a:t>malloc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sizeof</a:t>
            </a:r>
            <a:r>
              <a:rPr lang="en-US" sz="1400" b="1" dirty="0">
                <a:latin typeface="Consolas" panose="020B0609020204030204" pitchFamily="49" charset="0"/>
              </a:rPr>
              <a:t>(Node));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p-&gt;key = </a:t>
            </a:r>
            <a:r>
              <a:rPr lang="en-US" sz="1400" b="1" dirty="0" smtClean="0">
                <a:latin typeface="Consolas" panose="020B0609020204030204" pitchFamily="49" charset="0"/>
              </a:rPr>
              <a:t>k; p-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  <a:r>
              <a:rPr lang="en-US" sz="1400" b="1" dirty="0" err="1">
                <a:latin typeface="Consolas" panose="020B0609020204030204" pitchFamily="49" charset="0"/>
              </a:rPr>
              <a:t>leftChild</a:t>
            </a:r>
            <a:r>
              <a:rPr lang="en-US" sz="1400" b="1" dirty="0">
                <a:latin typeface="Consolas" panose="020B0609020204030204" pitchFamily="49" charset="0"/>
              </a:rPr>
              <a:t> = NULL; </a:t>
            </a:r>
            <a:endParaRPr lang="en-US" sz="1400" b="1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p-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  <a:r>
              <a:rPr lang="en-US" sz="1400" b="1" dirty="0" err="1">
                <a:latin typeface="Consolas" panose="020B0609020204030204" pitchFamily="49" charset="0"/>
              </a:rPr>
              <a:t>rightChild</a:t>
            </a:r>
            <a:r>
              <a:rPr lang="en-US" sz="1400" b="1" dirty="0">
                <a:latin typeface="Consolas" panose="020B0609020204030204" pitchFamily="49" charset="0"/>
              </a:rPr>
              <a:t> = NULL;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return p;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5237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TẬP THAO TÁC THÊM KHÓA VÀO CÂY NHỊ PHÂN TÌM KIẾM - </a:t>
            </a:r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5548044" y="1061093"/>
            <a:ext cx="6442001" cy="51417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main(){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root = NULL;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while(1){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char </a:t>
            </a:r>
            <a:r>
              <a:rPr lang="en-US" sz="1400" b="1" dirty="0" err="1">
                <a:latin typeface="Consolas" panose="020B0609020204030204" pitchFamily="49" charset="0"/>
              </a:rPr>
              <a:t>cmd</a:t>
            </a:r>
            <a:r>
              <a:rPr lang="en-US" sz="1400" b="1" dirty="0">
                <a:latin typeface="Consolas" panose="020B0609020204030204" pitchFamily="49" charset="0"/>
              </a:rPr>
              <a:t>[256];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("%s",</a:t>
            </a:r>
            <a:r>
              <a:rPr lang="en-US" sz="1400" b="1" dirty="0" err="1">
                <a:latin typeface="Consolas" panose="020B0609020204030204" pitchFamily="49" charset="0"/>
              </a:rPr>
              <a:t>cmd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if(</a:t>
            </a:r>
            <a:r>
              <a:rPr lang="en-US" sz="1400" b="1" dirty="0" err="1">
                <a:latin typeface="Consolas" panose="020B0609020204030204" pitchFamily="49" charset="0"/>
              </a:rPr>
              <a:t>strcmp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cmd</a:t>
            </a:r>
            <a:r>
              <a:rPr lang="en-US" sz="1400" b="1" dirty="0">
                <a:latin typeface="Consolas" panose="020B0609020204030204" pitchFamily="49" charset="0"/>
              </a:rPr>
              <a:t>,"#") == 0) break;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else if(</a:t>
            </a:r>
            <a:r>
              <a:rPr lang="en-US" sz="1400" b="1" dirty="0" err="1">
                <a:latin typeface="Consolas" panose="020B0609020204030204" pitchFamily="49" charset="0"/>
              </a:rPr>
              <a:t>strcmp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cmd</a:t>
            </a:r>
            <a:r>
              <a:rPr lang="en-US" sz="1400" b="1" dirty="0">
                <a:latin typeface="Consolas" panose="020B0609020204030204" pitchFamily="49" charset="0"/>
              </a:rPr>
              <a:t>,"insert") == 0){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</a:t>
            </a:r>
            <a:r>
              <a:rPr lang="en-US" sz="1400" b="1" dirty="0" smtClean="0">
                <a:latin typeface="Consolas" panose="020B0609020204030204" pitchFamily="49" charset="0"/>
              </a:rPr>
              <a:t>   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k</a:t>
            </a:r>
            <a:r>
              <a:rPr lang="en-US" sz="1400" b="1" dirty="0" smtClean="0">
                <a:latin typeface="Consolas" panose="020B0609020204030204" pitchFamily="49" charset="0"/>
              </a:rPr>
              <a:t>; 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d",&amp;k</a:t>
            </a:r>
            <a:r>
              <a:rPr lang="en-US" sz="1400" b="1" dirty="0" smtClean="0">
                <a:latin typeface="Consolas" panose="020B0609020204030204" pitchFamily="49" charset="0"/>
              </a:rPr>
              <a:t>);</a:t>
            </a:r>
            <a:r>
              <a:rPr lang="en-US" sz="1400" b="1" dirty="0">
                <a:latin typeface="Consolas" panose="020B0609020204030204" pitchFamily="49" charset="0"/>
              </a:rPr>
              <a:t>	root = insert(</a:t>
            </a:r>
            <a:r>
              <a:rPr lang="en-US" sz="1400" b="1" dirty="0" err="1">
                <a:latin typeface="Consolas" panose="020B0609020204030204" pitchFamily="49" charset="0"/>
              </a:rPr>
              <a:t>root,k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}else if(</a:t>
            </a:r>
            <a:r>
              <a:rPr lang="en-US" sz="1400" b="1" dirty="0" err="1">
                <a:latin typeface="Consolas" panose="020B0609020204030204" pitchFamily="49" charset="0"/>
              </a:rPr>
              <a:t>strcmp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cmd</a:t>
            </a:r>
            <a:r>
              <a:rPr lang="en-US" sz="1400" b="1" dirty="0">
                <a:latin typeface="Consolas" panose="020B0609020204030204" pitchFamily="49" charset="0"/>
              </a:rPr>
              <a:t>,"preorder")==0){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    </a:t>
            </a:r>
            <a:r>
              <a:rPr lang="en-US" sz="1400" b="1" dirty="0" err="1">
                <a:latin typeface="Consolas" panose="020B0609020204030204" pitchFamily="49" charset="0"/>
              </a:rPr>
              <a:t>preOrder</a:t>
            </a:r>
            <a:r>
              <a:rPr lang="en-US" sz="1400" b="1" dirty="0">
                <a:latin typeface="Consolas" panose="020B0609020204030204" pitchFamily="49" charset="0"/>
              </a:rPr>
              <a:t>(root</a:t>
            </a:r>
            <a:r>
              <a:rPr lang="en-US" sz="1400" b="1" dirty="0" smtClean="0">
                <a:latin typeface="Consolas" panose="020B0609020204030204" pitchFamily="49" charset="0"/>
              </a:rPr>
              <a:t>);  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("\n");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}else if(</a:t>
            </a:r>
            <a:r>
              <a:rPr lang="en-US" sz="1400" b="1" dirty="0" err="1">
                <a:latin typeface="Consolas" panose="020B0609020204030204" pitchFamily="49" charset="0"/>
              </a:rPr>
              <a:t>strcmp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cmd</a:t>
            </a:r>
            <a:r>
              <a:rPr lang="en-US" sz="1400" b="1" dirty="0">
                <a:latin typeface="Consolas" panose="020B0609020204030204" pitchFamily="49" charset="0"/>
              </a:rPr>
              <a:t>,"</a:t>
            </a:r>
            <a:r>
              <a:rPr lang="en-US" sz="1400" b="1" dirty="0" err="1">
                <a:latin typeface="Consolas" panose="020B0609020204030204" pitchFamily="49" charset="0"/>
              </a:rPr>
              <a:t>postorder</a:t>
            </a:r>
            <a:r>
              <a:rPr lang="en-US" sz="1400" b="1" dirty="0">
                <a:latin typeface="Consolas" panose="020B0609020204030204" pitchFamily="49" charset="0"/>
              </a:rPr>
              <a:t>")==0){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    </a:t>
            </a:r>
            <a:r>
              <a:rPr lang="en-US" sz="1400" b="1" dirty="0" err="1">
                <a:latin typeface="Consolas" panose="020B0609020204030204" pitchFamily="49" charset="0"/>
              </a:rPr>
              <a:t>postOrder</a:t>
            </a:r>
            <a:r>
              <a:rPr lang="en-US" sz="1400" b="1" dirty="0">
                <a:latin typeface="Consolas" panose="020B0609020204030204" pitchFamily="49" charset="0"/>
              </a:rPr>
              <a:t>(root</a:t>
            </a:r>
            <a:r>
              <a:rPr lang="en-US" sz="1400" b="1" dirty="0" smtClean="0">
                <a:latin typeface="Consolas" panose="020B0609020204030204" pitchFamily="49" charset="0"/>
              </a:rPr>
              <a:t>);  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("\n");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return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265521" y="1061092"/>
            <a:ext cx="5035944" cy="51417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</a:t>
            </a:r>
            <a:r>
              <a:rPr lang="en-US" sz="1400" b="1" dirty="0" err="1">
                <a:latin typeface="Consolas" panose="020B0609020204030204" pitchFamily="49" charset="0"/>
              </a:rPr>
              <a:t>preOrder</a:t>
            </a:r>
            <a:r>
              <a:rPr lang="en-US" sz="1400" b="1" dirty="0">
                <a:latin typeface="Consolas" panose="020B0609020204030204" pitchFamily="49" charset="0"/>
              </a:rPr>
              <a:t>(Node* r){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if(r == NULL) return;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("%d ",r-&gt;key);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preOrder</a:t>
            </a:r>
            <a:r>
              <a:rPr lang="en-US" sz="1400" b="1" dirty="0">
                <a:latin typeface="Consolas" panose="020B0609020204030204" pitchFamily="49" charset="0"/>
              </a:rPr>
              <a:t>(r-&gt;</a:t>
            </a:r>
            <a:r>
              <a:rPr lang="en-US" sz="1400" b="1" dirty="0" err="1">
                <a:latin typeface="Consolas" panose="020B0609020204030204" pitchFamily="49" charset="0"/>
              </a:rPr>
              <a:t>leftChild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preOrder</a:t>
            </a:r>
            <a:r>
              <a:rPr lang="en-US" sz="1400" b="1" dirty="0">
                <a:latin typeface="Consolas" panose="020B0609020204030204" pitchFamily="49" charset="0"/>
              </a:rPr>
              <a:t>(r-&gt;</a:t>
            </a:r>
            <a:r>
              <a:rPr lang="en-US" sz="1400" b="1" dirty="0" err="1">
                <a:latin typeface="Consolas" panose="020B0609020204030204" pitchFamily="49" charset="0"/>
              </a:rPr>
              <a:t>rightChild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</a:t>
            </a:r>
            <a:r>
              <a:rPr lang="en-US" sz="1400" b="1" dirty="0" err="1">
                <a:latin typeface="Consolas" panose="020B0609020204030204" pitchFamily="49" charset="0"/>
              </a:rPr>
              <a:t>postOrder</a:t>
            </a:r>
            <a:r>
              <a:rPr lang="en-US" sz="1400" b="1" dirty="0">
                <a:latin typeface="Consolas" panose="020B0609020204030204" pitchFamily="49" charset="0"/>
              </a:rPr>
              <a:t>(Node*r){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if(r == NULL) return;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postOrder</a:t>
            </a:r>
            <a:r>
              <a:rPr lang="en-US" sz="1400" b="1" dirty="0">
                <a:latin typeface="Consolas" panose="020B0609020204030204" pitchFamily="49" charset="0"/>
              </a:rPr>
              <a:t>(r-&gt;</a:t>
            </a:r>
            <a:r>
              <a:rPr lang="en-US" sz="1400" b="1" dirty="0" err="1">
                <a:latin typeface="Consolas" panose="020B0609020204030204" pitchFamily="49" charset="0"/>
              </a:rPr>
              <a:t>leftChild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postOrder</a:t>
            </a:r>
            <a:r>
              <a:rPr lang="en-US" sz="1400" b="1" dirty="0">
                <a:latin typeface="Consolas" panose="020B0609020204030204" pitchFamily="49" charset="0"/>
              </a:rPr>
              <a:t>(r-&gt;</a:t>
            </a:r>
            <a:r>
              <a:rPr lang="en-US" sz="1400" b="1" dirty="0" err="1">
                <a:latin typeface="Consolas" panose="020B0609020204030204" pitchFamily="49" charset="0"/>
              </a:rPr>
              <a:t>rightChild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("%d ",r-&gt;key);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3146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5" y="112543"/>
            <a:ext cx="11853265" cy="436098"/>
          </a:xfrm>
        </p:spPr>
        <p:txBody>
          <a:bodyPr/>
          <a:lstStyle/>
          <a:p>
            <a:r>
              <a:rPr lang="en-US" dirty="0"/>
              <a:t>BÀI TẬP THAO TÁC </a:t>
            </a:r>
            <a:r>
              <a:rPr lang="en-US" dirty="0" smtClean="0"/>
              <a:t>THÊM, LOẠI BỎ </a:t>
            </a:r>
            <a:r>
              <a:rPr lang="en-US" dirty="0"/>
              <a:t>KHÓA VÀO CÂY NHỊ PHÂN TÌM </a:t>
            </a:r>
            <a:r>
              <a:rPr lang="en-US" dirty="0" smtClean="0"/>
              <a:t>KIẾM (P.06.14.02)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7" y="1061093"/>
            <a:ext cx="7599819" cy="486709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Cho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một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cây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nhị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phân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tìm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kiếm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(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bắt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đầu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từ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cây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rỗng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).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Thực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hiện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1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dãy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các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thao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tác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thêm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loại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bỏ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khóa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khỏi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và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duyệt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theo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thứ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tự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trước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thứ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tự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sau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trên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T</a:t>
            </a:r>
          </a:p>
          <a:p>
            <a:pPr lvl="1"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nsert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: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thêm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nút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có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khóa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bằng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vào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(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nếu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nút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có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khóa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chưa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tồn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tại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)</a:t>
            </a:r>
          </a:p>
          <a:p>
            <a:pPr lvl="1" algn="just"/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remove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: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loại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bỏ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nút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có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khóa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bằng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khỏi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T</a:t>
            </a:r>
          </a:p>
          <a:p>
            <a:pPr lvl="1" algn="just"/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preorder: in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dãy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khóa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được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thăm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bằng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duyệt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theo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thứ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tự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trước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trên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(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sau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mỗi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khóa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ghi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ra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1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ký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tự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SPACE)</a:t>
            </a:r>
          </a:p>
          <a:p>
            <a:pPr lvl="1"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postorder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: 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in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dãy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khóa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được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thăm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bằng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duyệt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theo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thứ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tự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sau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trên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T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(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sau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mỗi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khóa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ghi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ra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1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ký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tự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SPACE)</a:t>
            </a:r>
            <a:endParaRPr lang="en-US" sz="2000" dirty="0" smtClean="0">
              <a:latin typeface="Lato" panose="020F0502020204030203"/>
              <a:cs typeface="Arial" panose="020B0604020202020204" pitchFamily="34" charset="0"/>
            </a:endParaRPr>
          </a:p>
          <a:p>
            <a:pPr algn="just"/>
            <a:r>
              <a:rPr lang="en-GB" sz="2000" dirty="0" err="1" smtClean="0">
                <a:latin typeface="Lato" panose="020F0502020204030203"/>
              </a:rPr>
              <a:t>Dữ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liệu</a:t>
            </a:r>
            <a:endParaRPr lang="en-GB" sz="2000" dirty="0" smtClean="0">
              <a:latin typeface="Lato" panose="020F0502020204030203"/>
            </a:endParaRPr>
          </a:p>
          <a:p>
            <a:pPr lvl="1" algn="just"/>
            <a:r>
              <a:rPr lang="en-US" sz="2000" dirty="0" err="1" smtClean="0">
                <a:latin typeface="Lato" panose="020F0502020204030203"/>
              </a:rPr>
              <a:t>Mỗi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dòng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chứa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thông</a:t>
            </a:r>
            <a:r>
              <a:rPr lang="en-US" sz="2000" dirty="0" smtClean="0">
                <a:latin typeface="Lato" panose="020F0502020204030203"/>
              </a:rPr>
              <a:t> tin </a:t>
            </a:r>
            <a:r>
              <a:rPr lang="en-US" sz="2000" dirty="0" err="1" smtClean="0">
                <a:latin typeface="Lato" panose="020F0502020204030203"/>
              </a:rPr>
              <a:t>về</a:t>
            </a:r>
            <a:r>
              <a:rPr lang="en-US" sz="2000" dirty="0" smtClean="0">
                <a:latin typeface="Lato" panose="020F0502020204030203"/>
              </a:rPr>
              <a:t> 1 </a:t>
            </a:r>
            <a:r>
              <a:rPr lang="en-US" sz="2000" dirty="0" err="1" smtClean="0">
                <a:latin typeface="Lato" panose="020F0502020204030203"/>
              </a:rPr>
              <a:t>thao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tác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thuộc</a:t>
            </a:r>
            <a:r>
              <a:rPr lang="en-US" sz="2000" dirty="0" smtClean="0">
                <a:latin typeface="Lato" panose="020F0502020204030203"/>
              </a:rPr>
              <a:t> 1 </a:t>
            </a:r>
            <a:r>
              <a:rPr lang="en-US" sz="2000" dirty="0" err="1" smtClean="0">
                <a:latin typeface="Lato" panose="020F0502020204030203"/>
              </a:rPr>
              <a:t>trong</a:t>
            </a:r>
            <a:r>
              <a:rPr lang="en-US" sz="2000" dirty="0" smtClean="0">
                <a:latin typeface="Lato" panose="020F0502020204030203"/>
              </a:rPr>
              <a:t> 3 </a:t>
            </a:r>
            <a:r>
              <a:rPr lang="en-US" sz="2000" dirty="0" err="1" smtClean="0">
                <a:latin typeface="Lato" panose="020F0502020204030203"/>
              </a:rPr>
              <a:t>dạng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trên</a:t>
            </a:r>
            <a:endParaRPr lang="en-US" sz="2000" dirty="0" smtClean="0">
              <a:latin typeface="Lato" panose="020F0502020204030203"/>
            </a:endParaRPr>
          </a:p>
          <a:p>
            <a:pPr lvl="1" algn="just"/>
            <a:r>
              <a:rPr lang="en-US" sz="2000" dirty="0" err="1" smtClean="0">
                <a:latin typeface="Lato" panose="020F0502020204030203"/>
              </a:rPr>
              <a:t>Dữ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liệu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vào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kết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thúc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bởi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dòng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chứa</a:t>
            </a:r>
            <a:r>
              <a:rPr lang="en-US" sz="2000" dirty="0" smtClean="0">
                <a:latin typeface="Lato" panose="020F0502020204030203"/>
              </a:rPr>
              <a:t> #</a:t>
            </a:r>
            <a:endParaRPr lang="en-GB" sz="2000" dirty="0" smtClean="0">
              <a:latin typeface="Lato" panose="020F0502020204030203"/>
            </a:endParaRPr>
          </a:p>
          <a:p>
            <a:pPr algn="just"/>
            <a:r>
              <a:rPr lang="en-GB" sz="2000" dirty="0" err="1" smtClean="0">
                <a:latin typeface="Lato" panose="020F0502020204030203"/>
              </a:rPr>
              <a:t>Kết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quả</a:t>
            </a:r>
            <a:endParaRPr lang="en-GB" sz="2000" dirty="0" smtClean="0">
              <a:latin typeface="Lato" panose="020F0502020204030203"/>
            </a:endParaRPr>
          </a:p>
          <a:p>
            <a:pPr lvl="1" algn="just"/>
            <a:r>
              <a:rPr lang="en-GB" sz="2000" dirty="0" err="1" smtClean="0">
                <a:latin typeface="Lato" panose="020F0502020204030203"/>
              </a:rPr>
              <a:t>Ghi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ra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trên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mỗi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dòng</a:t>
            </a:r>
            <a:r>
              <a:rPr lang="en-GB" sz="2000" dirty="0" smtClean="0">
                <a:latin typeface="Lato" panose="020F0502020204030203"/>
              </a:rPr>
              <a:t>, </a:t>
            </a:r>
            <a:r>
              <a:rPr lang="en-GB" sz="2000" dirty="0" err="1" smtClean="0">
                <a:latin typeface="Lato" panose="020F0502020204030203"/>
              </a:rPr>
              <a:t>kết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quả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của</a:t>
            </a:r>
            <a:r>
              <a:rPr lang="en-GB" sz="2000" dirty="0" smtClean="0">
                <a:latin typeface="Lato" panose="020F0502020204030203"/>
              </a:rPr>
              <a:t> 1 </a:t>
            </a:r>
            <a:r>
              <a:rPr lang="en-GB" sz="2000" dirty="0" err="1" smtClean="0">
                <a:latin typeface="Lato" panose="020F0502020204030203"/>
              </a:rPr>
              <a:t>thao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tác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preorder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và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postorder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gặp</a:t>
            </a:r>
            <a:r>
              <a:rPr lang="en-GB" sz="2000" dirty="0" smtClean="0">
                <a:latin typeface="Lato" panose="020F0502020204030203"/>
              </a:rPr>
              <a:t> ở </a:t>
            </a:r>
            <a:r>
              <a:rPr lang="en-GB" sz="2000" dirty="0" err="1" smtClean="0">
                <a:latin typeface="Lato" panose="020F0502020204030203"/>
              </a:rPr>
              <a:t>đầu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vào</a:t>
            </a:r>
            <a:endParaRPr lang="en-GB" sz="2000" dirty="0">
              <a:latin typeface="Lato" panose="020F0502020204030203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871814"/>
              </p:ext>
            </p:extLst>
          </p:nvPr>
        </p:nvGraphicFramePr>
        <p:xfrm>
          <a:off x="8123255" y="1250320"/>
          <a:ext cx="3858648" cy="3227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9324"/>
                <a:gridCol w="1929324"/>
              </a:tblGrid>
              <a:tr h="39297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22416">
                <a:tc>
                  <a:txBody>
                    <a:bodyPr/>
                    <a:lstStyle/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 5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 9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 2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 1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preorder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 8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 5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 3</a:t>
                      </a:r>
                    </a:p>
                    <a:p>
                      <a:pPr rtl="0"/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postorder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5 2 1 9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1 3 2 8 9 5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999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TẬP THAO TÁC </a:t>
            </a:r>
            <a:r>
              <a:rPr lang="en-US" dirty="0" smtClean="0"/>
              <a:t>THÊM, LOẠI BỎ </a:t>
            </a:r>
            <a:r>
              <a:rPr lang="en-US" dirty="0"/>
              <a:t>KHÓA VÀO CÂY NHỊ PHÂN TÌM </a:t>
            </a:r>
            <a:r>
              <a:rPr lang="en-US" dirty="0" smtClean="0"/>
              <a:t>KIẾM – MÃ GIẢ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8" y="1061093"/>
            <a:ext cx="5745810" cy="42516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Thuật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toán</a:t>
            </a:r>
            <a:endParaRPr lang="en-US" sz="2000" dirty="0" smtClean="0">
              <a:latin typeface="Lato" panose="020F0502020204030203"/>
              <a:cs typeface="Arial" panose="020B0604020202020204" pitchFamily="34" charset="0"/>
            </a:endParaRPr>
          </a:p>
          <a:p>
            <a:pPr lvl="1"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Mỗi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bước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lặp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đọc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thông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tin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về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1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thao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tác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ở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đầu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vào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và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thực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hiện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thao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tác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chèn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loại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bỏ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hoặc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duyệt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cây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tương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ứng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.</a:t>
            </a:r>
            <a:endParaRPr lang="en-GB" sz="2000" dirty="0">
              <a:latin typeface="Lato" panose="020F0502020204030203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334812" y="881980"/>
            <a:ext cx="5655233" cy="542455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Run()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root = NULL;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while true do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</a:t>
            </a:r>
            <a:r>
              <a:rPr lang="en-US" sz="1400" b="1" dirty="0" err="1" smtClean="0">
                <a:latin typeface="Consolas" panose="020B0609020204030204" pitchFamily="49" charset="0"/>
              </a:rPr>
              <a:t>cmd</a:t>
            </a:r>
            <a:r>
              <a:rPr lang="en-US" sz="1400" b="1" dirty="0" smtClean="0">
                <a:latin typeface="Consolas" panose="020B0609020204030204" pitchFamily="49" charset="0"/>
              </a:rPr>
              <a:t> = read a string from </a:t>
            </a:r>
            <a:r>
              <a:rPr lang="en-US" sz="1400" b="1" dirty="0" err="1" smtClean="0">
                <a:latin typeface="Consolas" panose="020B0609020204030204" pitchFamily="49" charset="0"/>
              </a:rPr>
              <a:t>stdin</a:t>
            </a:r>
            <a:r>
              <a:rPr lang="en-US" sz="1400" b="1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if </a:t>
            </a:r>
            <a:r>
              <a:rPr lang="en-US" sz="1400" b="1" dirty="0" err="1" smtClean="0">
                <a:latin typeface="Consolas" panose="020B0609020204030204" pitchFamily="49" charset="0"/>
              </a:rPr>
              <a:t>cmd</a:t>
            </a:r>
            <a:r>
              <a:rPr lang="en-US" sz="1400" b="1" dirty="0" smtClean="0">
                <a:latin typeface="Consolas" panose="020B0609020204030204" pitchFamily="49" charset="0"/>
              </a:rPr>
              <a:t> = “#” then break;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if </a:t>
            </a:r>
            <a:r>
              <a:rPr lang="en-US" sz="1400" b="1" dirty="0" err="1" smtClean="0">
                <a:latin typeface="Consolas" panose="020B0609020204030204" pitchFamily="49" charset="0"/>
              </a:rPr>
              <a:t>cmd</a:t>
            </a:r>
            <a:r>
              <a:rPr lang="en-US" sz="1400" b="1" dirty="0" smtClean="0">
                <a:latin typeface="Consolas" panose="020B0609020204030204" pitchFamily="49" charset="0"/>
              </a:rPr>
              <a:t> = “insert” then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   k = read an integer from </a:t>
            </a:r>
            <a:r>
              <a:rPr lang="en-US" sz="1400" b="1" dirty="0" err="1" smtClean="0">
                <a:latin typeface="Consolas" panose="020B0609020204030204" pitchFamily="49" charset="0"/>
              </a:rPr>
              <a:t>stdin</a:t>
            </a:r>
            <a:r>
              <a:rPr lang="en-US" sz="1400" b="1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   root = Insert(root, k);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} else if </a:t>
            </a:r>
            <a:r>
              <a:rPr lang="en-US" sz="1400" b="1" dirty="0" err="1" smtClean="0">
                <a:latin typeface="Consolas" panose="020B0609020204030204" pitchFamily="49" charset="0"/>
              </a:rPr>
              <a:t>cmd</a:t>
            </a:r>
            <a:r>
              <a:rPr lang="en-US" sz="1400" b="1" dirty="0" smtClean="0">
                <a:latin typeface="Consolas" panose="020B0609020204030204" pitchFamily="49" charset="0"/>
              </a:rPr>
              <a:t> = “remove” then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   k = read an integer from </a:t>
            </a:r>
            <a:r>
              <a:rPr lang="en-US" sz="1400" b="1" dirty="0" err="1" smtClean="0">
                <a:latin typeface="Consolas" panose="020B0609020204030204" pitchFamily="49" charset="0"/>
              </a:rPr>
              <a:t>stdin</a:t>
            </a:r>
            <a:r>
              <a:rPr lang="en-US" sz="1400" b="1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   root = Remove(</a:t>
            </a:r>
            <a:r>
              <a:rPr lang="en-US" sz="1400" b="1" dirty="0" err="1" smtClean="0">
                <a:latin typeface="Consolas" panose="020B0609020204030204" pitchFamily="49" charset="0"/>
              </a:rPr>
              <a:t>root,k</a:t>
            </a:r>
            <a:r>
              <a:rPr lang="en-US" sz="1400" b="1" dirty="0" smtClean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}else if </a:t>
            </a:r>
            <a:r>
              <a:rPr lang="en-US" sz="1400" b="1" dirty="0" err="1" smtClean="0">
                <a:latin typeface="Consolas" panose="020B0609020204030204" pitchFamily="49" charset="0"/>
              </a:rPr>
              <a:t>cmd</a:t>
            </a:r>
            <a:r>
              <a:rPr lang="en-US" sz="1400" b="1" dirty="0" smtClean="0">
                <a:latin typeface="Consolas" panose="020B0609020204030204" pitchFamily="49" charset="0"/>
              </a:rPr>
              <a:t> = “preorder” then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   </a:t>
            </a:r>
            <a:r>
              <a:rPr lang="en-US" sz="1400" b="1" dirty="0" err="1" smtClean="0">
                <a:latin typeface="Consolas" panose="020B0609020204030204" pitchFamily="49" charset="0"/>
              </a:rPr>
              <a:t>PreOrder</a:t>
            </a:r>
            <a:r>
              <a:rPr lang="en-US" sz="1400" b="1" dirty="0" smtClean="0">
                <a:latin typeface="Consolas" panose="020B0609020204030204" pitchFamily="49" charset="0"/>
              </a:rPr>
              <a:t>(root);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else if </a:t>
            </a:r>
            <a:r>
              <a:rPr lang="en-US" sz="1400" b="1" dirty="0" err="1" smtClean="0">
                <a:latin typeface="Consolas" panose="020B0609020204030204" pitchFamily="49" charset="0"/>
              </a:rPr>
              <a:t>cmd</a:t>
            </a:r>
            <a:r>
              <a:rPr lang="en-US" sz="1400" b="1" dirty="0" smtClean="0">
                <a:latin typeface="Consolas" panose="020B0609020204030204" pitchFamily="49" charset="0"/>
              </a:rPr>
              <a:t> = “</a:t>
            </a:r>
            <a:r>
              <a:rPr lang="en-US" sz="1400" b="1" dirty="0" err="1" smtClean="0">
                <a:latin typeface="Consolas" panose="020B0609020204030204" pitchFamily="49" charset="0"/>
              </a:rPr>
              <a:t>postorder</a:t>
            </a:r>
            <a:r>
              <a:rPr lang="en-US" sz="1400" b="1" dirty="0" smtClean="0">
                <a:latin typeface="Consolas" panose="020B0609020204030204" pitchFamily="49" charset="0"/>
              </a:rPr>
              <a:t>” then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   </a:t>
            </a:r>
            <a:r>
              <a:rPr lang="en-US" sz="1400" b="1" dirty="0" err="1" smtClean="0">
                <a:latin typeface="Consolas" panose="020B0609020204030204" pitchFamily="49" charset="0"/>
              </a:rPr>
              <a:t>PostOrder</a:t>
            </a:r>
            <a:r>
              <a:rPr lang="en-US" sz="1400" b="1" dirty="0" smtClean="0">
                <a:latin typeface="Consolas" panose="020B0609020204030204" pitchFamily="49" charset="0"/>
              </a:rPr>
              <a:t>(root);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}  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  <a:endParaRPr lang="en-US" sz="14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17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TẬP THAO TÁC </a:t>
            </a:r>
            <a:r>
              <a:rPr lang="en-US" dirty="0" smtClean="0"/>
              <a:t>THÊM, LOẠI BỎ </a:t>
            </a:r>
            <a:r>
              <a:rPr lang="en-US" dirty="0"/>
              <a:t>KHÓA VÀO CÂY NHỊ PHÂN TÌM </a:t>
            </a:r>
            <a:r>
              <a:rPr lang="en-US" dirty="0" smtClean="0"/>
              <a:t>KIẾM –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334812" y="1061093"/>
            <a:ext cx="5655233" cy="51417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Node* insert(Node* r,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k){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if(r == NULL) r = </a:t>
            </a:r>
            <a:r>
              <a:rPr lang="en-US" sz="1400" b="1" dirty="0" err="1">
                <a:latin typeface="Consolas" panose="020B0609020204030204" pitchFamily="49" charset="0"/>
              </a:rPr>
              <a:t>makeNode</a:t>
            </a:r>
            <a:r>
              <a:rPr lang="en-US" sz="1400" b="1" dirty="0">
                <a:latin typeface="Consolas" panose="020B0609020204030204" pitchFamily="49" charset="0"/>
              </a:rPr>
              <a:t>(k);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else if(r-&gt;key &gt; k)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r-&gt;</a:t>
            </a:r>
            <a:r>
              <a:rPr lang="en-US" sz="1400" b="1" dirty="0" err="1">
                <a:latin typeface="Consolas" panose="020B0609020204030204" pitchFamily="49" charset="0"/>
              </a:rPr>
              <a:t>leftChild</a:t>
            </a:r>
            <a:r>
              <a:rPr lang="en-US" sz="1400" b="1" dirty="0">
                <a:latin typeface="Consolas" panose="020B0609020204030204" pitchFamily="49" charset="0"/>
              </a:rPr>
              <a:t> = insert(r-&gt;</a:t>
            </a:r>
            <a:r>
              <a:rPr lang="en-US" sz="1400" b="1" dirty="0" err="1">
                <a:latin typeface="Consolas" panose="020B0609020204030204" pitchFamily="49" charset="0"/>
              </a:rPr>
              <a:t>leftChild</a:t>
            </a:r>
            <a:r>
              <a:rPr lang="en-US" sz="1400" b="1" dirty="0">
                <a:latin typeface="Consolas" panose="020B0609020204030204" pitchFamily="49" charset="0"/>
              </a:rPr>
              <a:t>, k);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else if(r-&gt;key &lt; k)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r-&gt;</a:t>
            </a:r>
            <a:r>
              <a:rPr lang="en-US" sz="1400" b="1" dirty="0" err="1">
                <a:latin typeface="Consolas" panose="020B0609020204030204" pitchFamily="49" charset="0"/>
              </a:rPr>
              <a:t>rightChild</a:t>
            </a:r>
            <a:r>
              <a:rPr lang="en-US" sz="1400" b="1" dirty="0">
                <a:latin typeface="Consolas" panose="020B0609020204030204" pitchFamily="49" charset="0"/>
              </a:rPr>
              <a:t> = insert(r-&gt;</a:t>
            </a:r>
            <a:r>
              <a:rPr lang="en-US" sz="1400" b="1" dirty="0" err="1">
                <a:latin typeface="Consolas" panose="020B0609020204030204" pitchFamily="49" charset="0"/>
              </a:rPr>
              <a:t>rightChild,k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return r;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265521" y="1061092"/>
            <a:ext cx="5655233" cy="51417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stdio.h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stdlib.h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string.h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typedef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struct</a:t>
            </a:r>
            <a:r>
              <a:rPr lang="en-US" sz="1400" b="1" dirty="0">
                <a:latin typeface="Consolas" panose="020B0609020204030204" pitchFamily="49" charset="0"/>
              </a:rPr>
              <a:t> Node{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key;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struct</a:t>
            </a:r>
            <a:r>
              <a:rPr lang="en-US" sz="1400" b="1" dirty="0">
                <a:latin typeface="Consolas" panose="020B0609020204030204" pitchFamily="49" charset="0"/>
              </a:rPr>
              <a:t> Node* </a:t>
            </a:r>
            <a:r>
              <a:rPr lang="en-US" sz="1400" b="1" dirty="0" err="1">
                <a:latin typeface="Consolas" panose="020B0609020204030204" pitchFamily="49" charset="0"/>
              </a:rPr>
              <a:t>leftChild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struct</a:t>
            </a:r>
            <a:r>
              <a:rPr lang="en-US" sz="1400" b="1" dirty="0">
                <a:latin typeface="Consolas" panose="020B0609020204030204" pitchFamily="49" charset="0"/>
              </a:rPr>
              <a:t> Node* </a:t>
            </a:r>
            <a:r>
              <a:rPr lang="en-US" sz="1400" b="1" dirty="0" err="1">
                <a:latin typeface="Consolas" panose="020B0609020204030204" pitchFamily="49" charset="0"/>
              </a:rPr>
              <a:t>rightChild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}Node;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Node</a:t>
            </a:r>
            <a:r>
              <a:rPr lang="en-US" sz="1400" b="1" dirty="0">
                <a:latin typeface="Consolas" panose="020B0609020204030204" pitchFamily="49" charset="0"/>
              </a:rPr>
              <a:t>* root;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Node</a:t>
            </a:r>
            <a:r>
              <a:rPr lang="en-US" sz="1400" b="1" dirty="0">
                <a:latin typeface="Consolas" panose="020B0609020204030204" pitchFamily="49" charset="0"/>
              </a:rPr>
              <a:t>* </a:t>
            </a:r>
            <a:r>
              <a:rPr lang="en-US" sz="1400" b="1" dirty="0" err="1">
                <a:latin typeface="Consolas" panose="020B0609020204030204" pitchFamily="49" charset="0"/>
              </a:rPr>
              <a:t>makeNode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k){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Node* p = (Node*)</a:t>
            </a:r>
            <a:r>
              <a:rPr lang="en-US" sz="1400" b="1" dirty="0" err="1">
                <a:latin typeface="Consolas" panose="020B0609020204030204" pitchFamily="49" charset="0"/>
              </a:rPr>
              <a:t>malloc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sizeof</a:t>
            </a:r>
            <a:r>
              <a:rPr lang="en-US" sz="1400" b="1" dirty="0">
                <a:latin typeface="Consolas" panose="020B0609020204030204" pitchFamily="49" charset="0"/>
              </a:rPr>
              <a:t>(Node));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p-&gt;key = </a:t>
            </a:r>
            <a:r>
              <a:rPr lang="en-US" sz="1400" b="1" dirty="0" smtClean="0">
                <a:latin typeface="Consolas" panose="020B0609020204030204" pitchFamily="49" charset="0"/>
              </a:rPr>
              <a:t>k; p-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  <a:r>
              <a:rPr lang="en-US" sz="1400" b="1" dirty="0" err="1">
                <a:latin typeface="Consolas" panose="020B0609020204030204" pitchFamily="49" charset="0"/>
              </a:rPr>
              <a:t>leftChild</a:t>
            </a:r>
            <a:r>
              <a:rPr lang="en-US" sz="1400" b="1" dirty="0">
                <a:latin typeface="Consolas" panose="020B0609020204030204" pitchFamily="49" charset="0"/>
              </a:rPr>
              <a:t> = NULL; </a:t>
            </a:r>
            <a:endParaRPr lang="en-US" sz="1400" b="1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p-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  <a:r>
              <a:rPr lang="en-US" sz="1400" b="1" dirty="0" err="1">
                <a:latin typeface="Consolas" panose="020B0609020204030204" pitchFamily="49" charset="0"/>
              </a:rPr>
              <a:t>rightChild</a:t>
            </a:r>
            <a:r>
              <a:rPr lang="en-US" sz="1400" b="1" dirty="0">
                <a:latin typeface="Consolas" panose="020B0609020204030204" pitchFamily="49" charset="0"/>
              </a:rPr>
              <a:t> = NULL;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return p;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7773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TẬP THAO TÁC </a:t>
            </a:r>
            <a:r>
              <a:rPr lang="en-US" dirty="0" smtClean="0"/>
              <a:t>THÊM, LOẠI BỎ </a:t>
            </a:r>
            <a:r>
              <a:rPr lang="en-US" dirty="0"/>
              <a:t>KHÓA VÀO CÂY NHỊ PHÂN TÌM </a:t>
            </a:r>
            <a:r>
              <a:rPr lang="en-US" dirty="0" smtClean="0"/>
              <a:t>KIẾM –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815579" y="1061093"/>
            <a:ext cx="5174466" cy="51417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Node* </a:t>
            </a:r>
            <a:r>
              <a:rPr lang="en-US" sz="1400" b="1" dirty="0" err="1">
                <a:latin typeface="Consolas" panose="020B0609020204030204" pitchFamily="49" charset="0"/>
              </a:rPr>
              <a:t>removeNode</a:t>
            </a:r>
            <a:r>
              <a:rPr lang="en-US" sz="1400" b="1" dirty="0">
                <a:latin typeface="Consolas" panose="020B0609020204030204" pitchFamily="49" charset="0"/>
              </a:rPr>
              <a:t>(Node* r,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k){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if(r </a:t>
            </a:r>
            <a:r>
              <a:rPr lang="en-US" sz="1400" b="1" dirty="0">
                <a:latin typeface="Consolas" panose="020B0609020204030204" pitchFamily="49" charset="0"/>
              </a:rPr>
              <a:t>== NULL) return NULL;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if(r-</a:t>
            </a:r>
            <a:r>
              <a:rPr lang="en-US" sz="1400" b="1" dirty="0">
                <a:latin typeface="Consolas" panose="020B0609020204030204" pitchFamily="49" charset="0"/>
              </a:rPr>
              <a:t>&gt;key == k) </a:t>
            </a:r>
            <a:endParaRPr lang="en-US" sz="1400" b="1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return </a:t>
            </a:r>
            <a:r>
              <a:rPr lang="en-US" sz="1400" b="1" dirty="0" err="1">
                <a:latin typeface="Consolas" panose="020B0609020204030204" pitchFamily="49" charset="0"/>
              </a:rPr>
              <a:t>removeRoot</a:t>
            </a:r>
            <a:r>
              <a:rPr lang="en-US" sz="1400" b="1" dirty="0">
                <a:latin typeface="Consolas" panose="020B0609020204030204" pitchFamily="49" charset="0"/>
              </a:rPr>
              <a:t>(r);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else </a:t>
            </a:r>
            <a:r>
              <a:rPr lang="en-US" sz="1400" b="1" dirty="0">
                <a:latin typeface="Consolas" panose="020B0609020204030204" pitchFamily="49" charset="0"/>
              </a:rPr>
              <a:t>if(r-&gt;key &lt; k) </a:t>
            </a:r>
            <a:endParaRPr lang="en-US" sz="1400" b="1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r-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  <a:r>
              <a:rPr lang="en-US" sz="1400" b="1" dirty="0" err="1">
                <a:latin typeface="Consolas" panose="020B0609020204030204" pitchFamily="49" charset="0"/>
              </a:rPr>
              <a:t>rightChild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dirty="0" err="1">
                <a:latin typeface="Consolas" panose="020B0609020204030204" pitchFamily="49" charset="0"/>
              </a:rPr>
              <a:t>removeNode</a:t>
            </a:r>
            <a:r>
              <a:rPr lang="en-US" sz="1400" b="1" dirty="0">
                <a:latin typeface="Consolas" panose="020B0609020204030204" pitchFamily="49" charset="0"/>
              </a:rPr>
              <a:t>(r-&gt;</a:t>
            </a:r>
            <a:r>
              <a:rPr lang="en-US" sz="1400" b="1" dirty="0" err="1">
                <a:latin typeface="Consolas" panose="020B0609020204030204" pitchFamily="49" charset="0"/>
              </a:rPr>
              <a:t>rightChild,k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else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r-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  <a:r>
              <a:rPr lang="en-US" sz="1400" b="1" dirty="0" err="1">
                <a:latin typeface="Consolas" panose="020B0609020204030204" pitchFamily="49" charset="0"/>
              </a:rPr>
              <a:t>leftChild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dirty="0" err="1">
                <a:latin typeface="Consolas" panose="020B0609020204030204" pitchFamily="49" charset="0"/>
              </a:rPr>
              <a:t>removeNode</a:t>
            </a:r>
            <a:r>
              <a:rPr lang="en-US" sz="1400" b="1" dirty="0">
                <a:latin typeface="Consolas" panose="020B0609020204030204" pitchFamily="49" charset="0"/>
              </a:rPr>
              <a:t>(r-&gt;</a:t>
            </a:r>
            <a:r>
              <a:rPr lang="en-US" sz="1400" b="1" dirty="0" err="1">
                <a:latin typeface="Consolas" panose="020B0609020204030204" pitchFamily="49" charset="0"/>
              </a:rPr>
              <a:t>leftChild,k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return </a:t>
            </a:r>
            <a:r>
              <a:rPr lang="en-US" sz="1400" b="1" dirty="0">
                <a:latin typeface="Consolas" panose="020B0609020204030204" pitchFamily="49" charset="0"/>
              </a:rPr>
              <a:t>r;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265521" y="1061092"/>
            <a:ext cx="6154133" cy="51417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Node* </a:t>
            </a:r>
            <a:r>
              <a:rPr lang="en-US" sz="1400" b="1" dirty="0" err="1">
                <a:latin typeface="Consolas" panose="020B0609020204030204" pitchFamily="49" charset="0"/>
              </a:rPr>
              <a:t>removeRoot</a:t>
            </a:r>
            <a:r>
              <a:rPr lang="en-US" sz="1400" b="1" dirty="0">
                <a:latin typeface="Consolas" panose="020B0609020204030204" pitchFamily="49" charset="0"/>
              </a:rPr>
              <a:t>(Node* r){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if(r </a:t>
            </a:r>
            <a:r>
              <a:rPr lang="en-US" sz="1400" b="1" dirty="0">
                <a:latin typeface="Consolas" panose="020B0609020204030204" pitchFamily="49" charset="0"/>
              </a:rPr>
              <a:t>== NULL) return NULL;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if(r-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  <a:r>
              <a:rPr lang="en-US" sz="1400" b="1" dirty="0" err="1">
                <a:latin typeface="Consolas" panose="020B0609020204030204" pitchFamily="49" charset="0"/>
              </a:rPr>
              <a:t>rightChild</a:t>
            </a:r>
            <a:r>
              <a:rPr lang="en-US" sz="1400" b="1" dirty="0">
                <a:latin typeface="Consolas" panose="020B0609020204030204" pitchFamily="49" charset="0"/>
              </a:rPr>
              <a:t> == NULL){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Node</a:t>
            </a:r>
            <a:r>
              <a:rPr lang="en-US" sz="1400" b="1" dirty="0">
                <a:latin typeface="Consolas" panose="020B0609020204030204" pitchFamily="49" charset="0"/>
              </a:rPr>
              <a:t>* </a:t>
            </a:r>
            <a:r>
              <a:rPr lang="en-US" sz="1400" b="1" dirty="0" err="1">
                <a:latin typeface="Consolas" panose="020B0609020204030204" pitchFamily="49" charset="0"/>
              </a:rPr>
              <a:t>tmp</a:t>
            </a:r>
            <a:r>
              <a:rPr lang="en-US" sz="1400" b="1" dirty="0">
                <a:latin typeface="Consolas" panose="020B0609020204030204" pitchFamily="49" charset="0"/>
              </a:rPr>
              <a:t> = r;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r </a:t>
            </a:r>
            <a:r>
              <a:rPr lang="en-US" sz="1400" b="1" dirty="0">
                <a:latin typeface="Consolas" panose="020B0609020204030204" pitchFamily="49" charset="0"/>
              </a:rPr>
              <a:t>= r-&gt;</a:t>
            </a:r>
            <a:r>
              <a:rPr lang="en-US" sz="1400" b="1" dirty="0" err="1">
                <a:latin typeface="Consolas" panose="020B0609020204030204" pitchFamily="49" charset="0"/>
              </a:rPr>
              <a:t>leftChild</a:t>
            </a:r>
            <a:r>
              <a:rPr lang="en-US" sz="1400" b="1" dirty="0">
                <a:latin typeface="Consolas" panose="020B0609020204030204" pitchFamily="49" charset="0"/>
              </a:rPr>
              <a:t>; free(</a:t>
            </a:r>
            <a:r>
              <a:rPr lang="en-US" sz="1400" b="1" dirty="0" err="1">
                <a:latin typeface="Consolas" panose="020B0609020204030204" pitchFamily="49" charset="0"/>
              </a:rPr>
              <a:t>tmp</a:t>
            </a:r>
            <a:r>
              <a:rPr lang="en-US" sz="1400" b="1" dirty="0">
                <a:latin typeface="Consolas" panose="020B0609020204030204" pitchFamily="49" charset="0"/>
              </a:rPr>
              <a:t>); return r;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}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Node</a:t>
            </a:r>
            <a:r>
              <a:rPr lang="en-US" sz="1400" b="1" dirty="0">
                <a:latin typeface="Consolas" panose="020B0609020204030204" pitchFamily="49" charset="0"/>
              </a:rPr>
              <a:t>* p = r-&gt;</a:t>
            </a:r>
            <a:r>
              <a:rPr lang="en-US" sz="1400" b="1" dirty="0" err="1">
                <a:latin typeface="Consolas" panose="020B0609020204030204" pitchFamily="49" charset="0"/>
              </a:rPr>
              <a:t>rightChild</a:t>
            </a:r>
            <a:r>
              <a:rPr lang="en-US" sz="1400" b="1" dirty="0">
                <a:latin typeface="Consolas" panose="020B0609020204030204" pitchFamily="49" charset="0"/>
              </a:rPr>
              <a:t>; Node* pp = r;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if(p-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  <a:r>
              <a:rPr lang="en-US" sz="1400" b="1" dirty="0" err="1">
                <a:latin typeface="Consolas" panose="020B0609020204030204" pitchFamily="49" charset="0"/>
              </a:rPr>
              <a:t>leftChild</a:t>
            </a:r>
            <a:r>
              <a:rPr lang="en-US" sz="1400" b="1" dirty="0">
                <a:latin typeface="Consolas" panose="020B0609020204030204" pitchFamily="49" charset="0"/>
              </a:rPr>
              <a:t> == NULL){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r-</a:t>
            </a:r>
            <a:r>
              <a:rPr lang="en-US" sz="1400" b="1" dirty="0">
                <a:latin typeface="Consolas" panose="020B0609020204030204" pitchFamily="49" charset="0"/>
              </a:rPr>
              <a:t>&gt;key = p-&gt;key; Node* </a:t>
            </a:r>
            <a:r>
              <a:rPr lang="en-US" sz="1400" b="1" dirty="0" err="1">
                <a:latin typeface="Consolas" panose="020B0609020204030204" pitchFamily="49" charset="0"/>
              </a:rPr>
              <a:t>tmp</a:t>
            </a:r>
            <a:r>
              <a:rPr lang="en-US" sz="1400" b="1" dirty="0">
                <a:latin typeface="Consolas" panose="020B0609020204030204" pitchFamily="49" charset="0"/>
              </a:rPr>
              <a:t> = p;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r-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  <a:r>
              <a:rPr lang="en-US" sz="1400" b="1" dirty="0" err="1">
                <a:latin typeface="Consolas" panose="020B0609020204030204" pitchFamily="49" charset="0"/>
              </a:rPr>
              <a:t>rightChild</a:t>
            </a:r>
            <a:r>
              <a:rPr lang="en-US" sz="1400" b="1" dirty="0">
                <a:latin typeface="Consolas" panose="020B0609020204030204" pitchFamily="49" charset="0"/>
              </a:rPr>
              <a:t> = p-&gt;</a:t>
            </a:r>
            <a:r>
              <a:rPr lang="en-US" sz="1400" b="1" dirty="0" err="1">
                <a:latin typeface="Consolas" panose="020B0609020204030204" pitchFamily="49" charset="0"/>
              </a:rPr>
              <a:t>rightChild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free(</a:t>
            </a:r>
            <a:r>
              <a:rPr lang="en-US" sz="1400" b="1" dirty="0" err="1" smtClean="0">
                <a:latin typeface="Consolas" panose="020B0609020204030204" pitchFamily="49" charset="0"/>
              </a:rPr>
              <a:t>tmp</a:t>
            </a:r>
            <a:r>
              <a:rPr lang="en-US" sz="1400" b="1" dirty="0">
                <a:latin typeface="Consolas" panose="020B0609020204030204" pitchFamily="49" charset="0"/>
              </a:rPr>
              <a:t>); return r;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}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while(p-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  <a:r>
              <a:rPr lang="en-US" sz="1400" b="1" dirty="0" err="1">
                <a:latin typeface="Consolas" panose="020B0609020204030204" pitchFamily="49" charset="0"/>
              </a:rPr>
              <a:t>leftChild</a:t>
            </a:r>
            <a:r>
              <a:rPr lang="en-US" sz="1400" b="1" dirty="0">
                <a:latin typeface="Consolas" panose="020B0609020204030204" pitchFamily="49" charset="0"/>
              </a:rPr>
              <a:t> != NULL</a:t>
            </a:r>
            <a:r>
              <a:rPr lang="en-US" sz="1400" b="1" dirty="0" smtClean="0">
                <a:latin typeface="Consolas" panose="020B0609020204030204" pitchFamily="49" charset="0"/>
              </a:rPr>
              <a:t>){ pp </a:t>
            </a:r>
            <a:r>
              <a:rPr lang="en-US" sz="1400" b="1" dirty="0">
                <a:latin typeface="Consolas" panose="020B0609020204030204" pitchFamily="49" charset="0"/>
              </a:rPr>
              <a:t>= </a:t>
            </a:r>
            <a:r>
              <a:rPr lang="en-US" sz="1400" b="1" dirty="0" smtClean="0">
                <a:latin typeface="Consolas" panose="020B0609020204030204" pitchFamily="49" charset="0"/>
              </a:rPr>
              <a:t>p; p </a:t>
            </a:r>
            <a:r>
              <a:rPr lang="en-US" sz="1400" b="1" dirty="0">
                <a:latin typeface="Consolas" panose="020B0609020204030204" pitchFamily="49" charset="0"/>
              </a:rPr>
              <a:t>= p-&gt;</a:t>
            </a:r>
            <a:r>
              <a:rPr lang="en-US" sz="1400" b="1" dirty="0" err="1" smtClean="0">
                <a:latin typeface="Consolas" panose="020B0609020204030204" pitchFamily="49" charset="0"/>
              </a:rPr>
              <a:t>leftChild</a:t>
            </a:r>
            <a:r>
              <a:rPr lang="en-US" sz="1400" b="1" dirty="0" smtClean="0">
                <a:latin typeface="Consolas" panose="020B0609020204030204" pitchFamily="49" charset="0"/>
              </a:rPr>
              <a:t>; }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pp-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  <a:r>
              <a:rPr lang="en-US" sz="1400" b="1" dirty="0" err="1">
                <a:latin typeface="Consolas" panose="020B0609020204030204" pitchFamily="49" charset="0"/>
              </a:rPr>
              <a:t>leftChild</a:t>
            </a:r>
            <a:r>
              <a:rPr lang="en-US" sz="1400" b="1" dirty="0">
                <a:latin typeface="Consolas" panose="020B0609020204030204" pitchFamily="49" charset="0"/>
              </a:rPr>
              <a:t> = p-&gt;</a:t>
            </a:r>
            <a:r>
              <a:rPr lang="en-US" sz="1400" b="1" dirty="0" err="1" smtClean="0">
                <a:latin typeface="Consolas" panose="020B0609020204030204" pitchFamily="49" charset="0"/>
              </a:rPr>
              <a:t>rightChild</a:t>
            </a:r>
            <a:r>
              <a:rPr lang="en-US" sz="1400" b="1" dirty="0" smtClean="0">
                <a:latin typeface="Consolas" panose="020B0609020204030204" pitchFamily="49" charset="0"/>
              </a:rPr>
              <a:t>; r-</a:t>
            </a:r>
            <a:r>
              <a:rPr lang="en-US" sz="1400" b="1" dirty="0">
                <a:latin typeface="Consolas" panose="020B0609020204030204" pitchFamily="49" charset="0"/>
              </a:rPr>
              <a:t>&gt;key = p-&gt;key; free(p);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return </a:t>
            </a:r>
            <a:r>
              <a:rPr lang="en-US" sz="1400" b="1" dirty="0">
                <a:latin typeface="Consolas" panose="020B0609020204030204" pitchFamily="49" charset="0"/>
              </a:rPr>
              <a:t>r;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5587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TẬP THAO TÁC </a:t>
            </a:r>
            <a:r>
              <a:rPr lang="en-US" dirty="0" smtClean="0"/>
              <a:t>THÊM, LOẠI BỎ </a:t>
            </a:r>
            <a:r>
              <a:rPr lang="en-US" dirty="0"/>
              <a:t>KHÓA VÀO CÂY NHỊ PHÂN TÌM </a:t>
            </a:r>
            <a:r>
              <a:rPr lang="en-US" dirty="0" smtClean="0"/>
              <a:t>KIẾM –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4204355" y="1061093"/>
            <a:ext cx="7785691" cy="51417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main(){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smtClean="0">
                <a:latin typeface="Consolas" panose="020B0609020204030204" pitchFamily="49" charset="0"/>
              </a:rPr>
              <a:t>root </a:t>
            </a:r>
            <a:r>
              <a:rPr lang="en-US" sz="1400" b="1" dirty="0">
                <a:latin typeface="Consolas" panose="020B0609020204030204" pitchFamily="49" charset="0"/>
              </a:rPr>
              <a:t>= NULL;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smtClean="0">
                <a:latin typeface="Consolas" panose="020B0609020204030204" pitchFamily="49" charset="0"/>
              </a:rPr>
              <a:t>while(1</a:t>
            </a:r>
            <a:r>
              <a:rPr lang="en-US" sz="1400" b="1" dirty="0">
                <a:latin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>
                <a:latin typeface="Consolas" panose="020B0609020204030204" pitchFamily="49" charset="0"/>
              </a:rPr>
              <a:t>char </a:t>
            </a:r>
            <a:r>
              <a:rPr lang="en-US" sz="1400" b="1" dirty="0" err="1">
                <a:latin typeface="Consolas" panose="020B0609020204030204" pitchFamily="49" charset="0"/>
              </a:rPr>
              <a:t>cmd</a:t>
            </a:r>
            <a:r>
              <a:rPr lang="en-US" sz="1400" b="1" dirty="0">
                <a:latin typeface="Consolas" panose="020B0609020204030204" pitchFamily="49" charset="0"/>
              </a:rPr>
              <a:t>[256];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("%s",</a:t>
            </a:r>
            <a:r>
              <a:rPr lang="en-US" sz="1400" b="1" dirty="0" err="1">
                <a:latin typeface="Consolas" panose="020B0609020204030204" pitchFamily="49" charset="0"/>
              </a:rPr>
              <a:t>cmd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>
                <a:latin typeface="Consolas" panose="020B0609020204030204" pitchFamily="49" charset="0"/>
              </a:rPr>
              <a:t>if(</a:t>
            </a:r>
            <a:r>
              <a:rPr lang="en-US" sz="1400" b="1" dirty="0" err="1">
                <a:latin typeface="Consolas" panose="020B0609020204030204" pitchFamily="49" charset="0"/>
              </a:rPr>
              <a:t>strcmp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cmd</a:t>
            </a:r>
            <a:r>
              <a:rPr lang="en-US" sz="1400" b="1" dirty="0">
                <a:latin typeface="Consolas" panose="020B0609020204030204" pitchFamily="49" charset="0"/>
              </a:rPr>
              <a:t>,"#") == 0) break;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>
                <a:latin typeface="Consolas" panose="020B0609020204030204" pitchFamily="49" charset="0"/>
              </a:rPr>
              <a:t>else if(</a:t>
            </a:r>
            <a:r>
              <a:rPr lang="en-US" sz="1400" b="1" dirty="0" err="1">
                <a:latin typeface="Consolas" panose="020B0609020204030204" pitchFamily="49" charset="0"/>
              </a:rPr>
              <a:t>strcmp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cmd</a:t>
            </a:r>
            <a:r>
              <a:rPr lang="en-US" sz="1400" b="1" dirty="0">
                <a:latin typeface="Consolas" panose="020B0609020204030204" pitchFamily="49" charset="0"/>
              </a:rPr>
              <a:t>,"insert") == 0){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 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k</a:t>
            </a:r>
            <a:r>
              <a:rPr lang="en-US" sz="1400" b="1" dirty="0" smtClean="0">
                <a:latin typeface="Consolas" panose="020B0609020204030204" pitchFamily="49" charset="0"/>
              </a:rPr>
              <a:t>; 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d",&amp;k</a:t>
            </a:r>
            <a:r>
              <a:rPr lang="en-US" sz="1400" b="1" dirty="0" smtClean="0">
                <a:latin typeface="Consolas" panose="020B0609020204030204" pitchFamily="49" charset="0"/>
              </a:rPr>
              <a:t>);</a:t>
            </a:r>
            <a:r>
              <a:rPr lang="en-US" sz="1400" b="1" dirty="0">
                <a:latin typeface="Consolas" panose="020B0609020204030204" pitchFamily="49" charset="0"/>
              </a:rPr>
              <a:t>	root = insert(</a:t>
            </a:r>
            <a:r>
              <a:rPr lang="en-US" sz="1400" b="1" dirty="0" err="1">
                <a:latin typeface="Consolas" panose="020B0609020204030204" pitchFamily="49" charset="0"/>
              </a:rPr>
              <a:t>root,k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}</a:t>
            </a:r>
            <a:r>
              <a:rPr lang="en-US" sz="1400" b="1" dirty="0">
                <a:latin typeface="Consolas" panose="020B0609020204030204" pitchFamily="49" charset="0"/>
              </a:rPr>
              <a:t>else if(</a:t>
            </a:r>
            <a:r>
              <a:rPr lang="en-US" sz="1400" b="1" dirty="0" err="1">
                <a:latin typeface="Consolas" panose="020B0609020204030204" pitchFamily="49" charset="0"/>
              </a:rPr>
              <a:t>strcmp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cmd</a:t>
            </a:r>
            <a:r>
              <a:rPr lang="en-US" sz="1400" b="1" dirty="0">
                <a:latin typeface="Consolas" panose="020B0609020204030204" pitchFamily="49" charset="0"/>
              </a:rPr>
              <a:t>,"remove")==0){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 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k</a:t>
            </a:r>
            <a:r>
              <a:rPr lang="en-US" sz="1400" b="1" dirty="0" smtClean="0">
                <a:latin typeface="Consolas" panose="020B0609020204030204" pitchFamily="49" charset="0"/>
              </a:rPr>
              <a:t>; 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d",&amp;k</a:t>
            </a:r>
            <a:r>
              <a:rPr lang="en-US" sz="1400" b="1" dirty="0" smtClean="0">
                <a:latin typeface="Consolas" panose="020B0609020204030204" pitchFamily="49" charset="0"/>
              </a:rPr>
              <a:t>); root </a:t>
            </a:r>
            <a:r>
              <a:rPr lang="en-US" sz="1400" b="1" dirty="0">
                <a:latin typeface="Consolas" panose="020B0609020204030204" pitchFamily="49" charset="0"/>
              </a:rPr>
              <a:t>= </a:t>
            </a:r>
            <a:r>
              <a:rPr lang="en-US" sz="1400" b="1" dirty="0" err="1">
                <a:latin typeface="Consolas" panose="020B0609020204030204" pitchFamily="49" charset="0"/>
              </a:rPr>
              <a:t>removeNode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root,k</a:t>
            </a:r>
            <a:r>
              <a:rPr lang="en-US" sz="1400" b="1" dirty="0">
                <a:latin typeface="Consolas" panose="020B0609020204030204" pitchFamily="49" charset="0"/>
              </a:rPr>
              <a:t>);        </a:t>
            </a: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}</a:t>
            </a:r>
            <a:r>
              <a:rPr lang="en-US" sz="1400" b="1" dirty="0">
                <a:latin typeface="Consolas" panose="020B0609020204030204" pitchFamily="49" charset="0"/>
              </a:rPr>
              <a:t>else if(</a:t>
            </a:r>
            <a:r>
              <a:rPr lang="en-US" sz="1400" b="1" dirty="0" err="1">
                <a:latin typeface="Consolas" panose="020B0609020204030204" pitchFamily="49" charset="0"/>
              </a:rPr>
              <a:t>strcmp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cmd</a:t>
            </a:r>
            <a:r>
              <a:rPr lang="en-US" sz="1400" b="1" dirty="0">
                <a:latin typeface="Consolas" panose="020B0609020204030204" pitchFamily="49" charset="0"/>
              </a:rPr>
              <a:t>,"preorder")==0</a:t>
            </a:r>
            <a:r>
              <a:rPr lang="en-US" sz="1400" b="1" dirty="0" smtClean="0">
                <a:latin typeface="Consolas" panose="020B0609020204030204" pitchFamily="49" charset="0"/>
              </a:rPr>
              <a:t>){ </a:t>
            </a:r>
            <a:r>
              <a:rPr lang="en-US" sz="1400" b="1" dirty="0" err="1">
                <a:latin typeface="Consolas" panose="020B0609020204030204" pitchFamily="49" charset="0"/>
              </a:rPr>
              <a:t>preOrder</a:t>
            </a:r>
            <a:r>
              <a:rPr lang="en-US" sz="1400" b="1" dirty="0">
                <a:latin typeface="Consolas" panose="020B0609020204030204" pitchFamily="49" charset="0"/>
              </a:rPr>
              <a:t>(root</a:t>
            </a:r>
            <a:r>
              <a:rPr lang="en-US" sz="1400" b="1" dirty="0" smtClean="0">
                <a:latin typeface="Consolas" panose="020B0609020204030204" pitchFamily="49" charset="0"/>
              </a:rPr>
              <a:t>);  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("\n</a:t>
            </a:r>
            <a:r>
              <a:rPr lang="en-US" sz="1400" b="1" dirty="0" smtClean="0">
                <a:latin typeface="Consolas" panose="020B0609020204030204" pitchFamily="49" charset="0"/>
              </a:rPr>
              <a:t>");}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else </a:t>
            </a:r>
            <a:r>
              <a:rPr lang="en-US" sz="1400" b="1" dirty="0">
                <a:latin typeface="Consolas" panose="020B0609020204030204" pitchFamily="49" charset="0"/>
              </a:rPr>
              <a:t>if(</a:t>
            </a:r>
            <a:r>
              <a:rPr lang="en-US" sz="1400" b="1" dirty="0" err="1">
                <a:latin typeface="Consolas" panose="020B0609020204030204" pitchFamily="49" charset="0"/>
              </a:rPr>
              <a:t>strcmp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cmd</a:t>
            </a:r>
            <a:r>
              <a:rPr lang="en-US" sz="1400" b="1" dirty="0">
                <a:latin typeface="Consolas" panose="020B0609020204030204" pitchFamily="49" charset="0"/>
              </a:rPr>
              <a:t>,"</a:t>
            </a:r>
            <a:r>
              <a:rPr lang="en-US" sz="1400" b="1" dirty="0" err="1">
                <a:latin typeface="Consolas" panose="020B0609020204030204" pitchFamily="49" charset="0"/>
              </a:rPr>
              <a:t>postorder</a:t>
            </a:r>
            <a:r>
              <a:rPr lang="en-US" sz="1400" b="1" dirty="0">
                <a:latin typeface="Consolas" panose="020B0609020204030204" pitchFamily="49" charset="0"/>
              </a:rPr>
              <a:t>")==0</a:t>
            </a:r>
            <a:r>
              <a:rPr lang="en-US" sz="1400" b="1" dirty="0" smtClean="0">
                <a:latin typeface="Consolas" panose="020B0609020204030204" pitchFamily="49" charset="0"/>
              </a:rPr>
              <a:t>){ </a:t>
            </a:r>
            <a:r>
              <a:rPr lang="en-US" sz="1400" b="1" dirty="0" err="1" smtClean="0">
                <a:latin typeface="Consolas" panose="020B0609020204030204" pitchFamily="49" charset="0"/>
              </a:rPr>
              <a:t>postOrder</a:t>
            </a:r>
            <a:r>
              <a:rPr lang="en-US" sz="1400" b="1" dirty="0" smtClean="0">
                <a:latin typeface="Consolas" panose="020B0609020204030204" pitchFamily="49" charset="0"/>
              </a:rPr>
              <a:t>(root);  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("\n</a:t>
            </a:r>
            <a:r>
              <a:rPr lang="en-US" sz="1400" b="1" dirty="0" smtClean="0">
                <a:latin typeface="Consolas" panose="020B0609020204030204" pitchFamily="49" charset="0"/>
              </a:rPr>
              <a:t>");}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smtClean="0">
                <a:latin typeface="Consolas" panose="020B0609020204030204" pitchFamily="49" charset="0"/>
              </a:rPr>
              <a:t>return </a:t>
            </a:r>
            <a:r>
              <a:rPr lang="en-US" sz="1400" b="1" dirty="0">
                <a:latin typeface="Consolas" panose="020B0609020204030204" pitchFamily="49" charset="0"/>
              </a:rPr>
              <a:t>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265521" y="1061092"/>
            <a:ext cx="3684310" cy="51417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</a:t>
            </a:r>
            <a:r>
              <a:rPr lang="en-US" sz="1400" b="1" dirty="0" err="1">
                <a:latin typeface="Consolas" panose="020B0609020204030204" pitchFamily="49" charset="0"/>
              </a:rPr>
              <a:t>preOrder</a:t>
            </a:r>
            <a:r>
              <a:rPr lang="en-US" sz="1400" b="1" dirty="0">
                <a:latin typeface="Consolas" panose="020B0609020204030204" pitchFamily="49" charset="0"/>
              </a:rPr>
              <a:t>(Node* r){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if(r == NULL) return;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("%d ",r-&gt;key);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preOrder</a:t>
            </a:r>
            <a:r>
              <a:rPr lang="en-US" sz="1400" b="1" dirty="0">
                <a:latin typeface="Consolas" panose="020B0609020204030204" pitchFamily="49" charset="0"/>
              </a:rPr>
              <a:t>(r-&gt;</a:t>
            </a:r>
            <a:r>
              <a:rPr lang="en-US" sz="1400" b="1" dirty="0" err="1">
                <a:latin typeface="Consolas" panose="020B0609020204030204" pitchFamily="49" charset="0"/>
              </a:rPr>
              <a:t>leftChild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preOrder</a:t>
            </a:r>
            <a:r>
              <a:rPr lang="en-US" sz="1400" b="1" dirty="0">
                <a:latin typeface="Consolas" panose="020B0609020204030204" pitchFamily="49" charset="0"/>
              </a:rPr>
              <a:t>(r-&gt;</a:t>
            </a:r>
            <a:r>
              <a:rPr lang="en-US" sz="1400" b="1" dirty="0" err="1">
                <a:latin typeface="Consolas" panose="020B0609020204030204" pitchFamily="49" charset="0"/>
              </a:rPr>
              <a:t>rightChild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</a:t>
            </a:r>
            <a:r>
              <a:rPr lang="en-US" sz="1400" b="1" dirty="0" err="1">
                <a:latin typeface="Consolas" panose="020B0609020204030204" pitchFamily="49" charset="0"/>
              </a:rPr>
              <a:t>postOrder</a:t>
            </a:r>
            <a:r>
              <a:rPr lang="en-US" sz="1400" b="1" dirty="0">
                <a:latin typeface="Consolas" panose="020B0609020204030204" pitchFamily="49" charset="0"/>
              </a:rPr>
              <a:t>(Node*r){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if(r == NULL) return;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postOrder</a:t>
            </a:r>
            <a:r>
              <a:rPr lang="en-US" sz="1400" b="1" dirty="0">
                <a:latin typeface="Consolas" panose="020B0609020204030204" pitchFamily="49" charset="0"/>
              </a:rPr>
              <a:t>(r-&gt;</a:t>
            </a:r>
            <a:r>
              <a:rPr lang="en-US" sz="1400" b="1" dirty="0" err="1">
                <a:latin typeface="Consolas" panose="020B0609020204030204" pitchFamily="49" charset="0"/>
              </a:rPr>
              <a:t>leftChild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postOrder</a:t>
            </a:r>
            <a:r>
              <a:rPr lang="en-US" sz="1400" b="1" dirty="0">
                <a:latin typeface="Consolas" panose="020B0609020204030204" pitchFamily="49" charset="0"/>
              </a:rPr>
              <a:t>(r-&gt;</a:t>
            </a:r>
            <a:r>
              <a:rPr lang="en-US" sz="1400" b="1" dirty="0" err="1">
                <a:latin typeface="Consolas" panose="020B0609020204030204" pitchFamily="49" charset="0"/>
              </a:rPr>
              <a:t>rightChild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("%d ",r-&gt;key);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828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898" y="2461846"/>
            <a:ext cx="4614203" cy="193430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004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74" y="112543"/>
            <a:ext cx="12056464" cy="436098"/>
          </a:xfrm>
        </p:spPr>
        <p:txBody>
          <a:bodyPr/>
          <a:lstStyle/>
          <a:p>
            <a:r>
              <a:rPr lang="en-US" dirty="0"/>
              <a:t>BÀI TẬP </a:t>
            </a:r>
            <a:r>
              <a:rPr lang="en-US" dirty="0" smtClean="0"/>
              <a:t>DỰNG CÂY NHỊ PHÂN TÌM KIẾM TỪ DÃY DUYỆT THỨ TỰ </a:t>
            </a:r>
            <a:r>
              <a:rPr lang="en-US" dirty="0" smtClean="0"/>
              <a:t>TRƯỚC (P.06.14.03)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7" y="1061093"/>
            <a:ext cx="11467881" cy="48670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Cho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một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cây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nhị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phân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tìm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kiếm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mỗi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nút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có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khóa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là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1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số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nguyên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dương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.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Biết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dãy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khóa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của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các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nút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được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thăm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bằng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phép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duyệt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theo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thứ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tự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trước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là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baseline="-25000" dirty="0" smtClean="0">
                <a:latin typeface="Lato" panose="020F0502020204030203"/>
                <a:cs typeface="Arial" panose="020B0604020202020204" pitchFamily="34" charset="0"/>
              </a:rPr>
              <a:t>1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baseline="-25000" dirty="0" smtClean="0">
                <a:latin typeface="Lato" panose="020F0502020204030203"/>
                <a:cs typeface="Arial" panose="020B0604020202020204" pitchFamily="34" charset="0"/>
              </a:rPr>
              <a:t>2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, . . .,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i="1" baseline="-25000" dirty="0" smtClean="0">
                <a:latin typeface="Lato" panose="020F0502020204030203"/>
                <a:cs typeface="Arial" panose="020B0604020202020204" pitchFamily="34" charset="0"/>
              </a:rPr>
              <a:t>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.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Hãy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tìm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dãy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khóa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của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các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nút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được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thăm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bằng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duyệt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theo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thứ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tự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sau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GB" sz="2000" dirty="0" err="1" smtClean="0">
                <a:latin typeface="Lato" panose="020F0502020204030203"/>
              </a:rPr>
              <a:t>Dữ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liệu</a:t>
            </a:r>
            <a:endParaRPr lang="en-GB" sz="2000" dirty="0" smtClean="0">
              <a:latin typeface="Lato" panose="020F0502020204030203"/>
            </a:endParaRPr>
          </a:p>
          <a:p>
            <a:pPr lvl="1" algn="just"/>
            <a:r>
              <a:rPr lang="en-US" sz="2000" dirty="0" err="1" smtClean="0">
                <a:latin typeface="Lato" panose="020F0502020204030203"/>
              </a:rPr>
              <a:t>Dòng</a:t>
            </a:r>
            <a:r>
              <a:rPr lang="en-US" sz="2000" dirty="0" smtClean="0">
                <a:latin typeface="Lato" panose="020F0502020204030203"/>
              </a:rPr>
              <a:t> 1 </a:t>
            </a:r>
            <a:r>
              <a:rPr lang="en-US" sz="2000" dirty="0" err="1" smtClean="0">
                <a:latin typeface="Lato" panose="020F0502020204030203"/>
              </a:rPr>
              <a:t>chứa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số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nguyên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dương</a:t>
            </a:r>
            <a:r>
              <a:rPr lang="en-US" sz="2000" dirty="0" smtClean="0">
                <a:latin typeface="Lato" panose="020F0502020204030203"/>
              </a:rPr>
              <a:t> n (1 &lt;= n &lt;= 50000)</a:t>
            </a:r>
          </a:p>
          <a:p>
            <a:pPr lvl="1" algn="just"/>
            <a:r>
              <a:rPr lang="en-US" sz="2000" dirty="0" err="1" smtClean="0">
                <a:latin typeface="Lato" panose="020F0502020204030203"/>
              </a:rPr>
              <a:t>Dòng</a:t>
            </a:r>
            <a:r>
              <a:rPr lang="en-US" sz="2000" dirty="0" smtClean="0">
                <a:latin typeface="Lato" panose="020F0502020204030203"/>
              </a:rPr>
              <a:t> 2 </a:t>
            </a:r>
            <a:r>
              <a:rPr lang="en-US" sz="2000" dirty="0" err="1" smtClean="0">
                <a:latin typeface="Lato" panose="020F0502020204030203"/>
              </a:rPr>
              <a:t>chứa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dãy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. . ., </a:t>
            </a:r>
            <a:r>
              <a:rPr lang="en-US" sz="2000" i="1" dirty="0" err="1" smtClean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i="1" baseline="-25000" dirty="0" err="1" smtClean="0">
                <a:latin typeface="Lato" panose="020F0502020204030203"/>
                <a:cs typeface="Arial" panose="020B0604020202020204" pitchFamily="34" charset="0"/>
              </a:rPr>
              <a:t>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(1 &lt;= </a:t>
            </a:r>
            <a:r>
              <a:rPr lang="en-US" sz="2000" i="1" dirty="0" err="1" smtClean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i="1" baseline="-25000" dirty="0" err="1" smtClean="0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&lt;= 1000000)</a:t>
            </a:r>
            <a:endParaRPr lang="en-GB" sz="2000" dirty="0" smtClean="0">
              <a:latin typeface="Lato" panose="020F0502020204030203"/>
            </a:endParaRPr>
          </a:p>
          <a:p>
            <a:pPr algn="just"/>
            <a:r>
              <a:rPr lang="en-GB" sz="2000" dirty="0" err="1" smtClean="0">
                <a:latin typeface="Lato" panose="020F0502020204030203"/>
              </a:rPr>
              <a:t>Kết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quả</a:t>
            </a:r>
            <a:endParaRPr lang="en-GB" sz="2000" dirty="0" smtClean="0">
              <a:latin typeface="Lato" panose="020F0502020204030203"/>
            </a:endParaRPr>
          </a:p>
          <a:p>
            <a:pPr lvl="1" algn="just"/>
            <a:r>
              <a:rPr lang="en-GB" sz="2000" dirty="0" err="1" smtClean="0">
                <a:latin typeface="Lato" panose="020F0502020204030203"/>
              </a:rPr>
              <a:t>Ghi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ra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dãy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khóa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các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nút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được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thăm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bằng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phép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duyệt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i="1" dirty="0" smtClean="0">
                <a:latin typeface="Lato" panose="020F0502020204030203"/>
              </a:rPr>
              <a:t>T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theo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thứ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tự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sau</a:t>
            </a:r>
            <a:r>
              <a:rPr lang="en-GB" sz="2000" dirty="0" smtClean="0">
                <a:latin typeface="Lato" panose="020F0502020204030203"/>
              </a:rPr>
              <a:t>, </a:t>
            </a:r>
            <a:r>
              <a:rPr lang="en-GB" sz="2000" dirty="0" err="1" smtClean="0">
                <a:latin typeface="Lato" panose="020F0502020204030203"/>
              </a:rPr>
              <a:t>hoặc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ghi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ra</a:t>
            </a:r>
            <a:r>
              <a:rPr lang="en-GB" sz="2000" dirty="0" smtClean="0">
                <a:latin typeface="Lato" panose="020F0502020204030203"/>
              </a:rPr>
              <a:t> NULL </a:t>
            </a:r>
            <a:r>
              <a:rPr lang="en-GB" sz="2000" dirty="0" err="1" smtClean="0">
                <a:latin typeface="Lato" panose="020F0502020204030203"/>
              </a:rPr>
              <a:t>nếu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i="1" dirty="0" smtClean="0">
                <a:latin typeface="Lato" panose="020F0502020204030203"/>
              </a:rPr>
              <a:t>T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không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tồn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tại</a:t>
            </a:r>
            <a:endParaRPr lang="en-GB" sz="2000" dirty="0">
              <a:latin typeface="Lato" panose="020F0502020204030203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98383"/>
              </p:ext>
            </p:extLst>
          </p:nvPr>
        </p:nvGraphicFramePr>
        <p:xfrm>
          <a:off x="680154" y="4221742"/>
          <a:ext cx="5371854" cy="17064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5927"/>
                <a:gridCol w="2685927"/>
              </a:tblGrid>
              <a:tr h="217489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340687">
                <a:tc>
                  <a:txBody>
                    <a:bodyPr/>
                    <a:lstStyle/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10 5 2 3 8 7 9 20 15 18 40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3 2 7 9 8 5 18 15 40 20 10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847591"/>
              </p:ext>
            </p:extLst>
          </p:nvPr>
        </p:nvGraphicFramePr>
        <p:xfrm>
          <a:off x="6215259" y="4221742"/>
          <a:ext cx="5371854" cy="17064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5927"/>
                <a:gridCol w="2685927"/>
              </a:tblGrid>
              <a:tr h="217489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340687">
                <a:tc>
                  <a:txBody>
                    <a:bodyPr/>
                    <a:lstStyle/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10 5 2 3 8 7 9 20 15 18 4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NULL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608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5" y="112543"/>
            <a:ext cx="11774707" cy="436098"/>
          </a:xfrm>
        </p:spPr>
        <p:txBody>
          <a:bodyPr/>
          <a:lstStyle/>
          <a:p>
            <a:r>
              <a:rPr lang="en-US" dirty="0"/>
              <a:t>BÀI TẬP </a:t>
            </a:r>
            <a:r>
              <a:rPr lang="en-US" dirty="0" smtClean="0"/>
              <a:t>DỰNG CÂY NHỊ PHÂN TÌM KIẾM TỪ DÃY DUYỆT THỨ TỰ TRƯỚC – MÃ GIẢ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7" y="1061093"/>
            <a:ext cx="6537661" cy="48670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Thuật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toán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dựng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cây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dựa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vào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dãy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khóa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duyệt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theo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thứ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tự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trước</a:t>
            </a:r>
            <a:endParaRPr lang="en-US" sz="2000" dirty="0" smtClean="0">
              <a:latin typeface="Lato" panose="020F0502020204030203"/>
              <a:cs typeface="Arial" panose="020B0604020202020204" pitchFamily="34" charset="0"/>
            </a:endParaRPr>
          </a:p>
          <a:p>
            <a:pPr lvl="1"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Nút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gốc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có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khóa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là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baseline="-25000" dirty="0" smtClean="0">
                <a:latin typeface="Lato" panose="020F0502020204030203"/>
                <a:cs typeface="Arial" panose="020B0604020202020204" pitchFamily="34" charset="0"/>
              </a:rPr>
              <a:t>1</a:t>
            </a:r>
          </a:p>
          <a:p>
            <a:pPr lvl="1"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Tìm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chỉ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số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err="1" smtClean="0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sao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cho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baseline="-25000" dirty="0" smtClean="0">
                <a:latin typeface="Lato" panose="020F0502020204030203"/>
                <a:cs typeface="Arial" panose="020B0604020202020204" pitchFamily="34" charset="0"/>
              </a:rPr>
              <a:t>1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lớn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hơn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baseline="-25000" dirty="0" smtClean="0">
                <a:latin typeface="Lato" panose="020F0502020204030203"/>
                <a:cs typeface="Arial" panose="020B0604020202020204" pitchFamily="34" charset="0"/>
              </a:rPr>
              <a:t>2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baseline="-25000" dirty="0" smtClean="0">
                <a:latin typeface="Lato" panose="020F0502020204030203"/>
                <a:cs typeface="Arial" panose="020B0604020202020204" pitchFamily="34" charset="0"/>
              </a:rPr>
              <a:t>3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, . . ., </a:t>
            </a:r>
            <a:r>
              <a:rPr lang="en-US" sz="2000" i="1" dirty="0" err="1" smtClean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i="1" baseline="-25000" dirty="0" err="1" smtClean="0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và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baseline="-25000" dirty="0" smtClean="0">
                <a:latin typeface="Lato" panose="020F0502020204030203"/>
                <a:cs typeface="Arial" panose="020B0604020202020204" pitchFamily="34" charset="0"/>
              </a:rPr>
              <a:t>1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nhỏ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hơn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i="1" baseline="-25000" dirty="0" smtClean="0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baseline="-25000" dirty="0" smtClean="0">
                <a:latin typeface="Lato" panose="020F0502020204030203"/>
                <a:cs typeface="Arial" panose="020B0604020202020204" pitchFamily="34" charset="0"/>
              </a:rPr>
              <a:t>+1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i="1" baseline="-25000" dirty="0" smtClean="0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baseline="-25000" dirty="0" smtClean="0">
                <a:latin typeface="Lato" panose="020F0502020204030203"/>
                <a:cs typeface="Arial" panose="020B0604020202020204" pitchFamily="34" charset="0"/>
              </a:rPr>
              <a:t>+2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, . . .,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i="1" baseline="-25000" dirty="0" smtClean="0">
                <a:latin typeface="Lato" panose="020F0502020204030203"/>
                <a:cs typeface="Arial" panose="020B0604020202020204" pitchFamily="34" charset="0"/>
              </a:rPr>
              <a:t>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.</a:t>
            </a:r>
          </a:p>
          <a:p>
            <a:pPr lvl="2" algn="just"/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Nếu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không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tồn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tại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chỉ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số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i="1" dirty="0" err="1" smtClean="0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như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vậy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thì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i="1" dirty="0" smtClean="0">
                <a:latin typeface="Lato" panose="020F0502020204030203"/>
                <a:cs typeface="Arial" panose="020B0604020202020204" pitchFamily="34" charset="0"/>
              </a:rPr>
              <a:t>T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không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tồn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tại</a:t>
            </a:r>
            <a:endParaRPr lang="en-US" dirty="0" smtClean="0">
              <a:latin typeface="Lato" panose="020F0502020204030203"/>
              <a:cs typeface="Arial" panose="020B0604020202020204" pitchFamily="34" charset="0"/>
            </a:endParaRPr>
          </a:p>
          <a:p>
            <a:pPr lvl="2" algn="just"/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Ngược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lại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, ta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dựng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cây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i="1" dirty="0" smtClean="0">
                <a:latin typeface="Lato" panose="020F0502020204030203"/>
                <a:cs typeface="Arial" panose="020B0604020202020204" pitchFamily="34" charset="0"/>
              </a:rPr>
              <a:t>T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theo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nguyên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tắc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:</a:t>
            </a:r>
          </a:p>
          <a:p>
            <a:pPr lvl="3"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Tạo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nút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gốc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với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khóa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baseline="-25000" dirty="0" smtClean="0">
                <a:latin typeface="Lato" panose="020F0502020204030203"/>
                <a:cs typeface="Arial" panose="020B0604020202020204" pitchFamily="34" charset="0"/>
              </a:rPr>
              <a:t>1</a:t>
            </a:r>
          </a:p>
          <a:p>
            <a:pPr lvl="3"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Tạo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cây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con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trái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với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dãy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khóa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3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. . ., </a:t>
            </a:r>
            <a:r>
              <a:rPr lang="en-US" sz="2000" i="1" dirty="0" err="1" smtClean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i="1" baseline="-25000" dirty="0" err="1" smtClean="0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và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cây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con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phải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với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dãy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khóa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i="1" baseline="-25000" dirty="0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+1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i="1" baseline="-25000" dirty="0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+2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. . .,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i="1" baseline="-25000" dirty="0">
                <a:latin typeface="Lato" panose="020F0502020204030203"/>
                <a:cs typeface="Arial" panose="020B0604020202020204" pitchFamily="34" charset="0"/>
              </a:rPr>
              <a:t>n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.</a:t>
            </a:r>
            <a:endParaRPr lang="en-GB" sz="2000" dirty="0">
              <a:latin typeface="Lato" panose="020F0502020204030203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919274" y="942681"/>
            <a:ext cx="5070771" cy="526015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 smtClean="0">
                <a:latin typeface="Consolas" panose="020B0609020204030204" pitchFamily="49" charset="0"/>
              </a:rPr>
              <a:t>BuildBST</a:t>
            </a:r>
            <a:r>
              <a:rPr lang="en-US" sz="1400" b="1" dirty="0" smtClean="0">
                <a:latin typeface="Consolas" panose="020B0609020204030204" pitchFamily="49" charset="0"/>
              </a:rPr>
              <a:t>(k[1..n], L, R){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if L &gt; R then return NULL;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r = Node(k[L]); // </a:t>
            </a:r>
            <a:r>
              <a:rPr lang="en-US" sz="1400" b="1" dirty="0" err="1" smtClean="0">
                <a:latin typeface="Consolas" panose="020B0609020204030204" pitchFamily="49" charset="0"/>
              </a:rPr>
              <a:t>tạo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nút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gốc</a:t>
            </a:r>
            <a:endParaRPr lang="en-US" sz="1400" b="1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 = L + 1;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while 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 &lt;= R and a[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] &lt; a[L] do { 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 = 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 + 1;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 = 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 – 1;  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for j = i+1 to R do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if a[j] &lt; a[L] then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  ok = False; // </a:t>
            </a:r>
            <a:r>
              <a:rPr lang="en-US" sz="1400" b="1" dirty="0" err="1" smtClean="0">
                <a:latin typeface="Consolas" panose="020B0609020204030204" pitchFamily="49" charset="0"/>
              </a:rPr>
              <a:t>biến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tổng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thể</a:t>
            </a:r>
            <a:endParaRPr lang="en-US" sz="1400" b="1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  return NULL; // T </a:t>
            </a:r>
            <a:r>
              <a:rPr lang="en-US" sz="1400" b="1" dirty="0" err="1" smtClean="0">
                <a:latin typeface="Consolas" panose="020B0609020204030204" pitchFamily="49" charset="0"/>
              </a:rPr>
              <a:t>không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tồn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tại</a:t>
            </a:r>
            <a:endParaRPr lang="en-US" sz="1400" b="1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r.leftChild</a:t>
            </a:r>
            <a:r>
              <a:rPr lang="en-US" sz="1400" b="1" dirty="0" smtClean="0">
                <a:latin typeface="Consolas" panose="020B0609020204030204" pitchFamily="49" charset="0"/>
              </a:rPr>
              <a:t> = </a:t>
            </a:r>
            <a:r>
              <a:rPr lang="en-US" sz="1400" b="1" dirty="0" err="1" smtClean="0">
                <a:latin typeface="Consolas" panose="020B0609020204030204" pitchFamily="49" charset="0"/>
              </a:rPr>
              <a:t>BuildBST</a:t>
            </a:r>
            <a:r>
              <a:rPr lang="en-US" sz="1400" b="1" dirty="0" smtClean="0">
                <a:latin typeface="Consolas" panose="020B0609020204030204" pitchFamily="49" charset="0"/>
              </a:rPr>
              <a:t>(k[1..n], 2, 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r.rightChild</a:t>
            </a:r>
            <a:r>
              <a:rPr lang="en-US" sz="1400" b="1" dirty="0" smtClean="0">
                <a:latin typeface="Consolas" panose="020B0609020204030204" pitchFamily="49" charset="0"/>
              </a:rPr>
              <a:t> = </a:t>
            </a:r>
            <a:r>
              <a:rPr lang="en-US" sz="1400" b="1" dirty="0" err="1" smtClean="0">
                <a:latin typeface="Consolas" panose="020B0609020204030204" pitchFamily="49" charset="0"/>
              </a:rPr>
              <a:t>BuildBST</a:t>
            </a:r>
            <a:r>
              <a:rPr lang="en-US" sz="1400" b="1" dirty="0" smtClean="0">
                <a:latin typeface="Consolas" panose="020B0609020204030204" pitchFamily="49" charset="0"/>
              </a:rPr>
              <a:t>(k[1..n], i+1, R);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return r;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  <a:endParaRPr lang="en-US" sz="14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46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5" y="112543"/>
            <a:ext cx="11774707" cy="436098"/>
          </a:xfrm>
        </p:spPr>
        <p:txBody>
          <a:bodyPr/>
          <a:lstStyle/>
          <a:p>
            <a:r>
              <a:rPr lang="en-US" dirty="0"/>
              <a:t>BÀI TẬP </a:t>
            </a:r>
            <a:r>
              <a:rPr lang="en-US" dirty="0" smtClean="0"/>
              <a:t>DỰNG CÂY NHỊ PHÂN TÌM KIẾM TỪ DÃY DUYỆT THỨ TỰ TRƯỚC –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5665509" y="942681"/>
            <a:ext cx="6080289" cy="526015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Node* build(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start,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end){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if(start </a:t>
            </a:r>
            <a:r>
              <a:rPr lang="en-US" sz="1400" b="1" dirty="0">
                <a:latin typeface="Consolas" panose="020B0609020204030204" pitchFamily="49" charset="0"/>
              </a:rPr>
              <a:t>&gt; end) return NULL;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if(start </a:t>
            </a:r>
            <a:r>
              <a:rPr lang="en-US" sz="1400" b="1" dirty="0">
                <a:latin typeface="Consolas" panose="020B0609020204030204" pitchFamily="49" charset="0"/>
              </a:rPr>
              <a:t>== end</a:t>
            </a:r>
            <a:r>
              <a:rPr lang="en-US" sz="1400" b="1" dirty="0" smtClean="0">
                <a:latin typeface="Consolas" panose="020B0609020204030204" pitchFamily="49" charset="0"/>
              </a:rPr>
              <a:t>){ return </a:t>
            </a:r>
            <a:r>
              <a:rPr lang="en-US" sz="1400" b="1" dirty="0" err="1">
                <a:latin typeface="Consolas" panose="020B0609020204030204" pitchFamily="49" charset="0"/>
              </a:rPr>
              <a:t>makeNode</a:t>
            </a:r>
            <a:r>
              <a:rPr lang="en-US" sz="1400" b="1" dirty="0">
                <a:latin typeface="Consolas" panose="020B0609020204030204" pitchFamily="49" charset="0"/>
              </a:rPr>
              <a:t>(a[start</a:t>
            </a:r>
            <a:r>
              <a:rPr lang="en-US" sz="1400" b="1" dirty="0" smtClean="0">
                <a:latin typeface="Consolas" panose="020B0609020204030204" pitchFamily="49" charset="0"/>
              </a:rPr>
              <a:t>]); }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Node</a:t>
            </a:r>
            <a:r>
              <a:rPr lang="en-US" sz="1400" b="1" dirty="0">
                <a:latin typeface="Consolas" panose="020B0609020204030204" pitchFamily="49" charset="0"/>
              </a:rPr>
              <a:t>* r = </a:t>
            </a:r>
            <a:r>
              <a:rPr lang="en-US" sz="1400" b="1" dirty="0" err="1">
                <a:latin typeface="Consolas" panose="020B0609020204030204" pitchFamily="49" charset="0"/>
              </a:rPr>
              <a:t>makeNode</a:t>
            </a:r>
            <a:r>
              <a:rPr lang="en-US" sz="1400" b="1" dirty="0">
                <a:latin typeface="Consolas" panose="020B0609020204030204" pitchFamily="49" charset="0"/>
              </a:rPr>
              <a:t>(a[start]);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start + 1;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while(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&lt;= end &amp;&amp; a[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 &lt; a[start])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++;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for(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j =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; j &lt;= end; j++)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if(a[j</a:t>
            </a:r>
            <a:r>
              <a:rPr lang="en-US" sz="1400" b="1" dirty="0">
                <a:latin typeface="Consolas" panose="020B0609020204030204" pitchFamily="49" charset="0"/>
              </a:rPr>
              <a:t>] &lt; a[start</a:t>
            </a:r>
            <a:r>
              <a:rPr lang="en-US" sz="1400" b="1" dirty="0" smtClean="0">
                <a:latin typeface="Consolas" panose="020B0609020204030204" pitchFamily="49" charset="0"/>
              </a:rPr>
              <a:t>]){ ok </a:t>
            </a:r>
            <a:r>
              <a:rPr lang="en-US" sz="1400" b="1" dirty="0">
                <a:latin typeface="Consolas" panose="020B0609020204030204" pitchFamily="49" charset="0"/>
              </a:rPr>
              <a:t>= 0; </a:t>
            </a:r>
            <a:r>
              <a:rPr lang="en-US" sz="1400" b="1" dirty="0" smtClean="0">
                <a:latin typeface="Consolas" panose="020B0609020204030204" pitchFamily="49" charset="0"/>
              </a:rPr>
              <a:t>break; }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r-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  <a:r>
              <a:rPr lang="en-US" sz="1400" b="1" dirty="0" err="1">
                <a:latin typeface="Consolas" panose="020B0609020204030204" pitchFamily="49" charset="0"/>
              </a:rPr>
              <a:t>leftChild</a:t>
            </a:r>
            <a:r>
              <a:rPr lang="en-US" sz="1400" b="1" dirty="0">
                <a:latin typeface="Consolas" panose="020B0609020204030204" pitchFamily="49" charset="0"/>
              </a:rPr>
              <a:t> =  build(start+1,i-1);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r-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  <a:r>
              <a:rPr lang="en-US" sz="1400" b="1" dirty="0" err="1">
                <a:latin typeface="Consolas" panose="020B0609020204030204" pitchFamily="49" charset="0"/>
              </a:rPr>
              <a:t>rightChild</a:t>
            </a:r>
            <a:r>
              <a:rPr lang="en-US" sz="1400" b="1" dirty="0">
                <a:latin typeface="Consolas" panose="020B0609020204030204" pitchFamily="49" charset="0"/>
              </a:rPr>
              <a:t> = build(</a:t>
            </a:r>
            <a:r>
              <a:rPr lang="en-US" sz="1400" b="1" dirty="0" err="1">
                <a:latin typeface="Consolas" panose="020B0609020204030204" pitchFamily="49" charset="0"/>
              </a:rPr>
              <a:t>i,end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return </a:t>
            </a:r>
            <a:r>
              <a:rPr lang="en-US" sz="1400" b="1" dirty="0">
                <a:latin typeface="Consolas" panose="020B0609020204030204" pitchFamily="49" charset="0"/>
              </a:rPr>
              <a:t>r;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338735" y="942681"/>
            <a:ext cx="5070771" cy="526015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stdio.h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stdlib.h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#</a:t>
            </a:r>
            <a:r>
              <a:rPr lang="en-US" sz="1400" b="1" dirty="0">
                <a:latin typeface="Consolas" panose="020B0609020204030204" pitchFamily="49" charset="0"/>
              </a:rPr>
              <a:t>define N 100001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n;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a[N];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ok = 1;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typedef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struct</a:t>
            </a:r>
            <a:r>
              <a:rPr lang="en-US" sz="1400" b="1" dirty="0">
                <a:latin typeface="Consolas" panose="020B0609020204030204" pitchFamily="49" charset="0"/>
              </a:rPr>
              <a:t> Node{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id;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</a:t>
            </a:r>
            <a:r>
              <a:rPr lang="en-US" sz="1400" b="1" dirty="0" err="1">
                <a:latin typeface="Consolas" panose="020B0609020204030204" pitchFamily="49" charset="0"/>
              </a:rPr>
              <a:t>struct</a:t>
            </a:r>
            <a:r>
              <a:rPr lang="en-US" sz="1400" b="1" dirty="0">
                <a:latin typeface="Consolas" panose="020B0609020204030204" pitchFamily="49" charset="0"/>
              </a:rPr>
              <a:t> Node* </a:t>
            </a:r>
            <a:r>
              <a:rPr lang="en-US" sz="1400" b="1" dirty="0" err="1">
                <a:latin typeface="Consolas" panose="020B0609020204030204" pitchFamily="49" charset="0"/>
              </a:rPr>
              <a:t>leftChild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</a:t>
            </a:r>
            <a:r>
              <a:rPr lang="en-US" sz="1400" b="1" dirty="0" err="1">
                <a:latin typeface="Consolas" panose="020B0609020204030204" pitchFamily="49" charset="0"/>
              </a:rPr>
              <a:t>struct</a:t>
            </a:r>
            <a:r>
              <a:rPr lang="en-US" sz="1400" b="1" dirty="0">
                <a:latin typeface="Consolas" panose="020B0609020204030204" pitchFamily="49" charset="0"/>
              </a:rPr>
              <a:t> Node* </a:t>
            </a:r>
            <a:r>
              <a:rPr lang="en-US" sz="1400" b="1" dirty="0" err="1">
                <a:latin typeface="Consolas" panose="020B0609020204030204" pitchFamily="49" charset="0"/>
              </a:rPr>
              <a:t>rightChild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}Node;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Node</a:t>
            </a:r>
            <a:r>
              <a:rPr lang="en-US" sz="1400" b="1" dirty="0">
                <a:latin typeface="Consolas" panose="020B0609020204030204" pitchFamily="49" charset="0"/>
              </a:rPr>
              <a:t>* </a:t>
            </a:r>
            <a:r>
              <a:rPr lang="en-US" sz="1400" b="1" dirty="0" err="1">
                <a:latin typeface="Consolas" panose="020B0609020204030204" pitchFamily="49" charset="0"/>
              </a:rPr>
              <a:t>makeNode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id){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Node</a:t>
            </a:r>
            <a:r>
              <a:rPr lang="en-US" sz="1400" b="1" dirty="0">
                <a:latin typeface="Consolas" panose="020B0609020204030204" pitchFamily="49" charset="0"/>
              </a:rPr>
              <a:t>* p = (Node*)</a:t>
            </a:r>
            <a:r>
              <a:rPr lang="en-US" sz="1400" b="1" dirty="0" err="1">
                <a:latin typeface="Consolas" panose="020B0609020204030204" pitchFamily="49" charset="0"/>
              </a:rPr>
              <a:t>malloc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sizeof</a:t>
            </a:r>
            <a:r>
              <a:rPr lang="en-US" sz="1400" b="1" dirty="0">
                <a:latin typeface="Consolas" panose="020B0609020204030204" pitchFamily="49" charset="0"/>
              </a:rPr>
              <a:t>(Node));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p-</a:t>
            </a:r>
            <a:r>
              <a:rPr lang="en-US" sz="1400" b="1" dirty="0">
                <a:latin typeface="Consolas" panose="020B0609020204030204" pitchFamily="49" charset="0"/>
              </a:rPr>
              <a:t>&gt;id = id; p-&gt;</a:t>
            </a:r>
            <a:r>
              <a:rPr lang="en-US" sz="1400" b="1" dirty="0" err="1">
                <a:latin typeface="Consolas" panose="020B0609020204030204" pitchFamily="49" charset="0"/>
              </a:rPr>
              <a:t>leftChild</a:t>
            </a:r>
            <a:r>
              <a:rPr lang="en-US" sz="1400" b="1" dirty="0">
                <a:latin typeface="Consolas" panose="020B0609020204030204" pitchFamily="49" charset="0"/>
              </a:rPr>
              <a:t> = NULL; </a:t>
            </a:r>
            <a:endParaRPr lang="en-US" sz="1400" b="1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p-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  <a:r>
              <a:rPr lang="en-US" sz="1400" b="1" dirty="0" err="1">
                <a:latin typeface="Consolas" panose="020B0609020204030204" pitchFamily="49" charset="0"/>
              </a:rPr>
              <a:t>rightChild</a:t>
            </a:r>
            <a:r>
              <a:rPr lang="en-US" sz="1400" b="1" dirty="0">
                <a:latin typeface="Consolas" panose="020B0609020204030204" pitchFamily="49" charset="0"/>
              </a:rPr>
              <a:t> = NULL</a:t>
            </a:r>
            <a:r>
              <a:rPr lang="en-US" sz="1400" b="1" dirty="0" smtClean="0">
                <a:latin typeface="Consolas" panose="020B0609020204030204" pitchFamily="49" charset="0"/>
              </a:rPr>
              <a:t>;  return </a:t>
            </a:r>
            <a:r>
              <a:rPr lang="en-US" sz="1400" b="1" dirty="0">
                <a:latin typeface="Consolas" panose="020B0609020204030204" pitchFamily="49" charset="0"/>
              </a:rPr>
              <a:t>p;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4453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5" y="112543"/>
            <a:ext cx="11774707" cy="436098"/>
          </a:xfrm>
        </p:spPr>
        <p:txBody>
          <a:bodyPr/>
          <a:lstStyle/>
          <a:p>
            <a:r>
              <a:rPr lang="en-US" dirty="0"/>
              <a:t>BÀI TẬP </a:t>
            </a:r>
            <a:r>
              <a:rPr lang="en-US" dirty="0" smtClean="0"/>
              <a:t>DỰNG CÂY NHỊ PHÂN TÌM KIẾM TỪ DÃY DUYỆT THỨ TỰ TRƯỚC –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5665509" y="942681"/>
            <a:ext cx="6080289" cy="526015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main(){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d",&amp;n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for(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1;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&lt;=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++)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d",&amp;a</a:t>
            </a:r>
            <a:r>
              <a:rPr lang="en-US" sz="1400" b="1" dirty="0">
                <a:latin typeface="Consolas" panose="020B0609020204030204" pitchFamily="49" charset="0"/>
              </a:rPr>
              <a:t>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ok </a:t>
            </a:r>
            <a:r>
              <a:rPr lang="en-US" sz="1400" b="1" dirty="0">
                <a:latin typeface="Consolas" panose="020B0609020204030204" pitchFamily="49" charset="0"/>
              </a:rPr>
              <a:t>= 1;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Node</a:t>
            </a:r>
            <a:r>
              <a:rPr lang="en-US" sz="1400" b="1" dirty="0">
                <a:latin typeface="Consolas" panose="020B0609020204030204" pitchFamily="49" charset="0"/>
              </a:rPr>
              <a:t>* root = build(1,n);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if(ok </a:t>
            </a:r>
            <a:r>
              <a:rPr lang="en-US" sz="1400" b="1" dirty="0">
                <a:latin typeface="Consolas" panose="020B0609020204030204" pitchFamily="49" charset="0"/>
              </a:rPr>
              <a:t>== 0){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</a:t>
            </a:r>
            <a:r>
              <a:rPr lang="en-US" sz="1400" b="1" dirty="0" err="1" smtClean="0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("NULL"); return;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}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postOrder</a:t>
            </a:r>
            <a:r>
              <a:rPr lang="en-US" sz="1400" b="1" dirty="0" smtClean="0">
                <a:latin typeface="Consolas" panose="020B0609020204030204" pitchFamily="49" charset="0"/>
              </a:rPr>
              <a:t>(root</a:t>
            </a:r>
            <a:r>
              <a:rPr lang="en-US" sz="1400" b="1" dirty="0">
                <a:latin typeface="Consolas" panose="020B0609020204030204" pitchFamily="49" charset="0"/>
              </a:rPr>
              <a:t>);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("\n</a:t>
            </a:r>
            <a:r>
              <a:rPr lang="en-US" sz="1400" b="1" dirty="0" smtClean="0">
                <a:latin typeface="Consolas" panose="020B0609020204030204" pitchFamily="49" charset="0"/>
              </a:rPr>
              <a:t>");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return 0;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338735" y="942681"/>
            <a:ext cx="5070771" cy="526015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</a:t>
            </a:r>
            <a:r>
              <a:rPr lang="en-US" sz="1400" b="1" dirty="0" err="1">
                <a:latin typeface="Consolas" panose="020B0609020204030204" pitchFamily="49" charset="0"/>
              </a:rPr>
              <a:t>postOrder</a:t>
            </a:r>
            <a:r>
              <a:rPr lang="en-US" sz="1400" b="1" dirty="0">
                <a:latin typeface="Consolas" panose="020B0609020204030204" pitchFamily="49" charset="0"/>
              </a:rPr>
              <a:t>(Node* r){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if(r </a:t>
            </a:r>
            <a:r>
              <a:rPr lang="en-US" sz="1400" b="1" dirty="0">
                <a:latin typeface="Consolas" panose="020B0609020204030204" pitchFamily="49" charset="0"/>
              </a:rPr>
              <a:t>== NULL) return;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postOrder</a:t>
            </a:r>
            <a:r>
              <a:rPr lang="en-US" sz="1400" b="1" dirty="0" smtClean="0">
                <a:latin typeface="Consolas" panose="020B0609020204030204" pitchFamily="49" charset="0"/>
              </a:rPr>
              <a:t>(r-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  <a:r>
              <a:rPr lang="en-US" sz="1400" b="1" dirty="0" err="1">
                <a:latin typeface="Consolas" panose="020B0609020204030204" pitchFamily="49" charset="0"/>
              </a:rPr>
              <a:t>leftChild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postOrder</a:t>
            </a:r>
            <a:r>
              <a:rPr lang="en-US" sz="1400" b="1" dirty="0" smtClean="0">
                <a:latin typeface="Consolas" panose="020B0609020204030204" pitchFamily="49" charset="0"/>
              </a:rPr>
              <a:t>(r-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  <a:r>
              <a:rPr lang="en-US" sz="1400" b="1" dirty="0" err="1">
                <a:latin typeface="Consolas" panose="020B0609020204030204" pitchFamily="49" charset="0"/>
              </a:rPr>
              <a:t>rightChild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("%d ",r-&gt;id);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1229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=""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=""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=""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4" y="2219413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 smtClean="0"/>
              <a:t>C BASIC</a:t>
            </a:r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=""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365399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 smtClean="0"/>
              <a:t>CÂY TÌM KIẾM</a:t>
            </a:r>
            <a:endParaRPr lang="en-US" sz="2800" b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NỘI DUNG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000" dirty="0" err="1" smtClean="0"/>
              <a:t>Cây</a:t>
            </a:r>
            <a:r>
              <a:rPr lang="en-US" sz="2000" dirty="0" smtClean="0"/>
              <a:t> </a:t>
            </a:r>
            <a:r>
              <a:rPr lang="en-US" sz="2000" dirty="0" err="1" smtClean="0"/>
              <a:t>nhị</a:t>
            </a:r>
            <a:r>
              <a:rPr lang="en-US" sz="2000" dirty="0" smtClean="0"/>
              <a:t> </a:t>
            </a:r>
            <a:r>
              <a:rPr lang="en-US" sz="2000" dirty="0" err="1" smtClean="0"/>
              <a:t>phân</a:t>
            </a:r>
            <a:r>
              <a:rPr lang="en-US" sz="2000" dirty="0" smtClean="0"/>
              <a:t> </a:t>
            </a:r>
            <a:r>
              <a:rPr lang="en-US" sz="2000" dirty="0" err="1" smtClean="0"/>
              <a:t>tìm</a:t>
            </a:r>
            <a:r>
              <a:rPr lang="en-US" sz="2000" dirty="0" smtClean="0"/>
              <a:t> </a:t>
            </a:r>
            <a:r>
              <a:rPr lang="en-US" sz="2000" dirty="0" err="1" smtClean="0"/>
              <a:t>kiếm</a:t>
            </a:r>
            <a:endParaRPr lang="en-US" sz="2000" dirty="0" smtClean="0"/>
          </a:p>
          <a:p>
            <a:r>
              <a:rPr lang="en-US" sz="2000" dirty="0" err="1" smtClean="0"/>
              <a:t>Bài</a:t>
            </a:r>
            <a:r>
              <a:rPr lang="en-US" sz="2000" dirty="0" smtClean="0"/>
              <a:t> </a:t>
            </a:r>
            <a:r>
              <a:rPr lang="en-US" sz="2000" dirty="0" err="1" smtClean="0"/>
              <a:t>tập</a:t>
            </a:r>
            <a:r>
              <a:rPr lang="en-US" sz="2000" dirty="0" smtClean="0"/>
              <a:t> </a:t>
            </a:r>
            <a:r>
              <a:rPr lang="en-US" sz="2000" dirty="0" err="1" smtClean="0"/>
              <a:t>thao</a:t>
            </a:r>
            <a:r>
              <a:rPr lang="en-US" sz="2000" dirty="0" smtClean="0"/>
              <a:t> </a:t>
            </a:r>
            <a:r>
              <a:rPr lang="en-US" sz="2000" dirty="0" err="1" smtClean="0"/>
              <a:t>tác</a:t>
            </a:r>
            <a:r>
              <a:rPr lang="en-US" sz="2000" dirty="0" smtClean="0"/>
              <a:t> </a:t>
            </a:r>
            <a:r>
              <a:rPr lang="en-US" sz="2000" dirty="0" err="1" smtClean="0"/>
              <a:t>thêm</a:t>
            </a:r>
            <a:r>
              <a:rPr lang="en-US" sz="2000" dirty="0" smtClean="0"/>
              <a:t> </a:t>
            </a:r>
            <a:r>
              <a:rPr lang="en-US" sz="2000" dirty="0" err="1" smtClean="0"/>
              <a:t>khóa</a:t>
            </a:r>
            <a:r>
              <a:rPr lang="en-US" sz="2000" dirty="0" smtClean="0"/>
              <a:t> </a:t>
            </a:r>
            <a:r>
              <a:rPr lang="en-US" sz="2000" dirty="0" err="1" smtClean="0"/>
              <a:t>vào</a:t>
            </a:r>
            <a:r>
              <a:rPr lang="en-US" sz="2000" dirty="0" smtClean="0"/>
              <a:t> </a:t>
            </a:r>
            <a:r>
              <a:rPr lang="en-US" sz="2000" dirty="0" err="1" smtClean="0"/>
              <a:t>cây</a:t>
            </a:r>
            <a:r>
              <a:rPr lang="en-US" sz="2000" dirty="0" smtClean="0"/>
              <a:t> </a:t>
            </a:r>
            <a:r>
              <a:rPr lang="en-US" sz="2000" dirty="0" err="1" smtClean="0"/>
              <a:t>nhị</a:t>
            </a:r>
            <a:r>
              <a:rPr lang="en-US" sz="2000" dirty="0" smtClean="0"/>
              <a:t> </a:t>
            </a:r>
            <a:r>
              <a:rPr lang="en-US" sz="2000" dirty="0" err="1" smtClean="0"/>
              <a:t>phân</a:t>
            </a:r>
            <a:r>
              <a:rPr lang="en-US" sz="2000" dirty="0" smtClean="0"/>
              <a:t> </a:t>
            </a:r>
            <a:r>
              <a:rPr lang="en-US" sz="2000" dirty="0" err="1" smtClean="0"/>
              <a:t>tìm</a:t>
            </a:r>
            <a:r>
              <a:rPr lang="en-US" sz="2000" dirty="0" smtClean="0"/>
              <a:t> </a:t>
            </a:r>
            <a:r>
              <a:rPr lang="en-US" sz="2000" dirty="0" err="1" smtClean="0"/>
              <a:t>kiếm</a:t>
            </a:r>
            <a:r>
              <a:rPr lang="en-US" sz="2000" dirty="0" smtClean="0"/>
              <a:t> (P.06.14.01)</a:t>
            </a:r>
            <a:endParaRPr lang="en-US" sz="2000" dirty="0" smtClean="0"/>
          </a:p>
          <a:p>
            <a:r>
              <a:rPr lang="en-US" sz="2000" dirty="0" err="1" smtClean="0"/>
              <a:t>Bài</a:t>
            </a:r>
            <a:r>
              <a:rPr lang="en-US" sz="2000" dirty="0" smtClean="0"/>
              <a:t> </a:t>
            </a:r>
            <a:r>
              <a:rPr lang="en-US" sz="2000" dirty="0" err="1" smtClean="0"/>
              <a:t>tập</a:t>
            </a:r>
            <a:r>
              <a:rPr lang="en-US" sz="2000" dirty="0" smtClean="0"/>
              <a:t> </a:t>
            </a:r>
            <a:r>
              <a:rPr lang="en-US" sz="2000" dirty="0" err="1" smtClean="0"/>
              <a:t>thao</a:t>
            </a:r>
            <a:r>
              <a:rPr lang="en-US" sz="2000" dirty="0" smtClean="0"/>
              <a:t> </a:t>
            </a:r>
            <a:r>
              <a:rPr lang="en-US" sz="2000" dirty="0" err="1" smtClean="0"/>
              <a:t>tác</a:t>
            </a:r>
            <a:r>
              <a:rPr lang="en-US" sz="2000" dirty="0" smtClean="0"/>
              <a:t> </a:t>
            </a:r>
            <a:r>
              <a:rPr lang="en-US" sz="2000" dirty="0" err="1" smtClean="0"/>
              <a:t>thêm</a:t>
            </a:r>
            <a:r>
              <a:rPr lang="en-US" sz="2000" dirty="0" smtClean="0"/>
              <a:t>, </a:t>
            </a:r>
            <a:r>
              <a:rPr lang="en-US" sz="2000" dirty="0" err="1" smtClean="0"/>
              <a:t>loại</a:t>
            </a:r>
            <a:r>
              <a:rPr lang="en-US" sz="2000" dirty="0" smtClean="0"/>
              <a:t> </a:t>
            </a:r>
            <a:r>
              <a:rPr lang="en-US" sz="2000" dirty="0" err="1" smtClean="0"/>
              <a:t>bỏ</a:t>
            </a:r>
            <a:r>
              <a:rPr lang="en-US" sz="2000" dirty="0" smtClean="0"/>
              <a:t> </a:t>
            </a:r>
            <a:r>
              <a:rPr lang="en-US" sz="2000" dirty="0" err="1" smtClean="0"/>
              <a:t>khóa</a:t>
            </a:r>
            <a:r>
              <a:rPr lang="en-US" sz="2000" dirty="0" smtClean="0"/>
              <a:t> </a:t>
            </a:r>
            <a:r>
              <a:rPr lang="en-US" sz="2000" dirty="0" err="1" smtClean="0"/>
              <a:t>khỏi</a:t>
            </a:r>
            <a:r>
              <a:rPr lang="en-US" sz="2000" dirty="0" smtClean="0"/>
              <a:t> </a:t>
            </a:r>
            <a:r>
              <a:rPr lang="en-US" sz="2000" dirty="0" err="1" smtClean="0"/>
              <a:t>cây</a:t>
            </a:r>
            <a:r>
              <a:rPr lang="en-US" sz="2000" dirty="0" smtClean="0"/>
              <a:t> </a:t>
            </a:r>
            <a:r>
              <a:rPr lang="en-US" sz="2000" dirty="0" err="1" smtClean="0"/>
              <a:t>nhị</a:t>
            </a:r>
            <a:r>
              <a:rPr lang="en-US" sz="2000" dirty="0" smtClean="0"/>
              <a:t> </a:t>
            </a:r>
            <a:r>
              <a:rPr lang="en-US" sz="2000" dirty="0" err="1" smtClean="0"/>
              <a:t>phân</a:t>
            </a:r>
            <a:r>
              <a:rPr lang="en-US" sz="2000" dirty="0" smtClean="0"/>
              <a:t> </a:t>
            </a:r>
            <a:r>
              <a:rPr lang="en-US" sz="2000" dirty="0" err="1" smtClean="0"/>
              <a:t>tìm</a:t>
            </a:r>
            <a:r>
              <a:rPr lang="en-US" sz="2000" dirty="0" smtClean="0"/>
              <a:t> </a:t>
            </a:r>
            <a:r>
              <a:rPr lang="en-US" sz="2000" dirty="0" err="1" smtClean="0"/>
              <a:t>kiếm</a:t>
            </a:r>
            <a:r>
              <a:rPr lang="en-US" sz="2000" dirty="0" smtClean="0"/>
              <a:t> (P.06.14.02)</a:t>
            </a:r>
            <a:endParaRPr lang="en-US" sz="2000" dirty="0" smtClean="0"/>
          </a:p>
          <a:p>
            <a:r>
              <a:rPr lang="en-US" sz="2000" dirty="0" err="1" smtClean="0"/>
              <a:t>Bài</a:t>
            </a:r>
            <a:r>
              <a:rPr lang="en-US" sz="2000" dirty="0" smtClean="0"/>
              <a:t> </a:t>
            </a:r>
            <a:r>
              <a:rPr lang="en-US" sz="2000" dirty="0" err="1" smtClean="0"/>
              <a:t>tập</a:t>
            </a:r>
            <a:r>
              <a:rPr lang="en-US" sz="2000" dirty="0" smtClean="0"/>
              <a:t> </a:t>
            </a:r>
            <a:r>
              <a:rPr lang="en-US" sz="2000" dirty="0" err="1" smtClean="0"/>
              <a:t>dựng</a:t>
            </a:r>
            <a:r>
              <a:rPr lang="en-US" sz="2000" dirty="0" smtClean="0"/>
              <a:t> </a:t>
            </a:r>
            <a:r>
              <a:rPr lang="en-US" sz="2000" dirty="0" err="1" smtClean="0"/>
              <a:t>cây</a:t>
            </a:r>
            <a:r>
              <a:rPr lang="en-US" sz="2000" dirty="0" smtClean="0"/>
              <a:t> </a:t>
            </a:r>
            <a:r>
              <a:rPr lang="en-US" sz="2000" dirty="0" err="1" smtClean="0"/>
              <a:t>nhị</a:t>
            </a:r>
            <a:r>
              <a:rPr lang="en-US" sz="2000" dirty="0" smtClean="0"/>
              <a:t> </a:t>
            </a:r>
            <a:r>
              <a:rPr lang="en-US" sz="2000" dirty="0" err="1" smtClean="0"/>
              <a:t>phân</a:t>
            </a:r>
            <a:r>
              <a:rPr lang="en-US" sz="2000" dirty="0" smtClean="0"/>
              <a:t> </a:t>
            </a:r>
            <a:r>
              <a:rPr lang="en-US" sz="2000" dirty="0" err="1" smtClean="0"/>
              <a:t>tìm</a:t>
            </a:r>
            <a:r>
              <a:rPr lang="en-US" sz="2000" dirty="0" smtClean="0"/>
              <a:t> </a:t>
            </a:r>
            <a:r>
              <a:rPr lang="en-US" sz="2000" dirty="0" err="1" smtClean="0"/>
              <a:t>kiếm</a:t>
            </a:r>
            <a:r>
              <a:rPr lang="en-US" sz="2000" dirty="0" smtClean="0"/>
              <a:t> </a:t>
            </a:r>
            <a:r>
              <a:rPr lang="en-US" sz="2000" dirty="0" err="1" smtClean="0"/>
              <a:t>dựa</a:t>
            </a:r>
            <a:r>
              <a:rPr lang="en-US" sz="2000" dirty="0" smtClean="0"/>
              <a:t> </a:t>
            </a:r>
            <a:r>
              <a:rPr lang="en-US" sz="2000" dirty="0" err="1" smtClean="0"/>
              <a:t>vào</a:t>
            </a:r>
            <a:r>
              <a:rPr lang="en-US" sz="2000" dirty="0" smtClean="0"/>
              <a:t> </a:t>
            </a:r>
            <a:r>
              <a:rPr lang="en-US" sz="2000" dirty="0" err="1" smtClean="0"/>
              <a:t>dãy</a:t>
            </a:r>
            <a:r>
              <a:rPr lang="en-US" sz="2000" dirty="0" smtClean="0"/>
              <a:t> </a:t>
            </a:r>
            <a:r>
              <a:rPr lang="en-US" sz="2000" dirty="0" err="1" smtClean="0"/>
              <a:t>khóa</a:t>
            </a:r>
            <a:r>
              <a:rPr lang="en-US" sz="2000" dirty="0" smtClean="0"/>
              <a:t> </a:t>
            </a:r>
            <a:r>
              <a:rPr lang="en-US" sz="2000" dirty="0" err="1" smtClean="0"/>
              <a:t>duyệt</a:t>
            </a:r>
            <a:r>
              <a:rPr lang="en-US" sz="2000" dirty="0" smtClean="0"/>
              <a:t> </a:t>
            </a:r>
            <a:r>
              <a:rPr lang="en-US" sz="2000" dirty="0" err="1" smtClean="0"/>
              <a:t>theo</a:t>
            </a:r>
            <a:r>
              <a:rPr lang="en-US" sz="2000" dirty="0" smtClean="0"/>
              <a:t> </a:t>
            </a:r>
            <a:r>
              <a:rPr lang="en-US" sz="2000" dirty="0" err="1" smtClean="0"/>
              <a:t>thứ</a:t>
            </a:r>
            <a:r>
              <a:rPr lang="en-US" sz="2000" dirty="0" smtClean="0"/>
              <a:t> </a:t>
            </a:r>
            <a:r>
              <a:rPr lang="en-US" sz="2000" dirty="0" err="1" smtClean="0"/>
              <a:t>tự</a:t>
            </a:r>
            <a:r>
              <a:rPr lang="en-US" sz="2000" dirty="0" smtClean="0"/>
              <a:t> </a:t>
            </a:r>
            <a:r>
              <a:rPr lang="en-US" sz="2000" dirty="0" err="1" smtClean="0"/>
              <a:t>trước</a:t>
            </a:r>
            <a:r>
              <a:rPr lang="en-US" sz="2000" dirty="0" smtClean="0"/>
              <a:t> (P.06.14.03)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CÂY NHỊ PHÂN TÌM KIẾM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6" name="Content Placeholder 2">
            <a:extLst>
              <a:ext uri="{FF2B5EF4-FFF2-40B4-BE49-F238E27FC236}">
                <a16:creationId xmlns=""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8" y="1061093"/>
            <a:ext cx="5896638" cy="363163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Cây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nhị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phân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tìm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kiếm</a:t>
            </a:r>
            <a:endParaRPr lang="en-US" sz="2000" dirty="0" smtClean="0">
              <a:latin typeface="Lato" panose="020F0502020204030203"/>
              <a:cs typeface="Arial" panose="020B0604020202020204" pitchFamily="34" charset="0"/>
            </a:endParaRPr>
          </a:p>
          <a:p>
            <a:pPr lvl="1"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Khóa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của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mỗi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nút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lớn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hơn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khóa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tất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cả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các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nút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của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cây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con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trái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và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nhỏ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hơn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khóa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tất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cả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các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nút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của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cây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con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phải</a:t>
            </a:r>
            <a:endParaRPr lang="en-US" sz="2000" dirty="0" smtClean="0">
              <a:latin typeface="Lato" panose="020F0502020204030203"/>
              <a:cs typeface="Arial" panose="020B0604020202020204" pitchFamily="34" charset="0"/>
            </a:endParaRPr>
          </a:p>
          <a:p>
            <a:pPr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Cấu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trúc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dữ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liệu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mỗi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nút</a:t>
            </a:r>
            <a:endParaRPr lang="en-US" sz="2000" dirty="0" smtClean="0">
              <a:latin typeface="Lato" panose="020F0502020204030203"/>
              <a:cs typeface="Arial" panose="020B0604020202020204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8955464" y="1357460"/>
            <a:ext cx="480767" cy="480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7967432" y="2300970"/>
            <a:ext cx="480767" cy="480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10287727" y="2300970"/>
            <a:ext cx="480767" cy="480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3</a:t>
            </a:r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7070102" y="3186925"/>
            <a:ext cx="480767" cy="480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8479252" y="3186925"/>
            <a:ext cx="480767" cy="480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9794642" y="3186925"/>
            <a:ext cx="480767" cy="480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11203792" y="3186925"/>
            <a:ext cx="480767" cy="480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40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7982491" y="4211963"/>
            <a:ext cx="480767" cy="480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360818" y="4211963"/>
            <a:ext cx="480767" cy="480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22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10299473" y="4211962"/>
            <a:ext cx="480767" cy="480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28</a:t>
            </a:r>
            <a:endParaRPr lang="en-US" dirty="0"/>
          </a:p>
        </p:txBody>
      </p:sp>
      <p:cxnSp>
        <p:nvCxnSpPr>
          <p:cNvPr id="6" name="Straight Connector 5"/>
          <p:cNvCxnSpPr>
            <a:stCxn id="3" idx="3"/>
            <a:endCxn id="7" idx="7"/>
          </p:cNvCxnSpPr>
          <p:nvPr/>
        </p:nvCxnSpPr>
        <p:spPr>
          <a:xfrm flipH="1">
            <a:off x="8377792" y="1767820"/>
            <a:ext cx="648079" cy="6035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" idx="5"/>
            <a:endCxn id="9" idx="1"/>
          </p:cNvCxnSpPr>
          <p:nvPr/>
        </p:nvCxnSpPr>
        <p:spPr>
          <a:xfrm>
            <a:off x="9365824" y="1767820"/>
            <a:ext cx="992310" cy="6035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7" idx="3"/>
            <a:endCxn id="10" idx="7"/>
          </p:cNvCxnSpPr>
          <p:nvPr/>
        </p:nvCxnSpPr>
        <p:spPr>
          <a:xfrm flipH="1">
            <a:off x="7480462" y="2711330"/>
            <a:ext cx="557377" cy="5460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7" idx="5"/>
            <a:endCxn id="11" idx="0"/>
          </p:cNvCxnSpPr>
          <p:nvPr/>
        </p:nvCxnSpPr>
        <p:spPr>
          <a:xfrm>
            <a:off x="8377792" y="2711330"/>
            <a:ext cx="341844" cy="475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9" idx="3"/>
            <a:endCxn id="12" idx="7"/>
          </p:cNvCxnSpPr>
          <p:nvPr/>
        </p:nvCxnSpPr>
        <p:spPr>
          <a:xfrm flipH="1">
            <a:off x="10205002" y="2711330"/>
            <a:ext cx="153132" cy="5460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9" idx="5"/>
            <a:endCxn id="13" idx="1"/>
          </p:cNvCxnSpPr>
          <p:nvPr/>
        </p:nvCxnSpPr>
        <p:spPr>
          <a:xfrm>
            <a:off x="10698087" y="2711330"/>
            <a:ext cx="576112" cy="5460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1" idx="3"/>
            <a:endCxn id="14" idx="0"/>
          </p:cNvCxnSpPr>
          <p:nvPr/>
        </p:nvCxnSpPr>
        <p:spPr>
          <a:xfrm flipH="1">
            <a:off x="8222875" y="3597285"/>
            <a:ext cx="326784" cy="614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2" idx="3"/>
            <a:endCxn id="15" idx="0"/>
          </p:cNvCxnSpPr>
          <p:nvPr/>
        </p:nvCxnSpPr>
        <p:spPr>
          <a:xfrm flipH="1">
            <a:off x="9601202" y="3597285"/>
            <a:ext cx="263847" cy="614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2" idx="5"/>
            <a:endCxn id="16" idx="0"/>
          </p:cNvCxnSpPr>
          <p:nvPr/>
        </p:nvCxnSpPr>
        <p:spPr>
          <a:xfrm>
            <a:off x="10205002" y="3597285"/>
            <a:ext cx="334855" cy="614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38736" y="2958412"/>
            <a:ext cx="6090183" cy="13234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 err="1">
                <a:latin typeface="Consolas" panose="020B0609020204030204" pitchFamily="49" charset="0"/>
                <a:cs typeface="Arial" panose="020B0604020202020204" pitchFamily="34" charset="0"/>
              </a:rPr>
              <a:t>struct</a:t>
            </a:r>
            <a:r>
              <a:rPr lang="en-US" sz="1600" b="1" dirty="0">
                <a:latin typeface="Consolas" panose="020B0609020204030204" pitchFamily="49" charset="0"/>
                <a:cs typeface="Arial" panose="020B0604020202020204" pitchFamily="34" charset="0"/>
              </a:rPr>
              <a:t> Node {</a:t>
            </a:r>
          </a:p>
          <a:p>
            <a:pPr algn="just"/>
            <a:r>
              <a:rPr lang="en-US" sz="1600" b="1" dirty="0"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  <a:cs typeface="Arial" panose="020B0604020202020204" pitchFamily="34" charset="0"/>
              </a:rPr>
              <a:t>  key</a:t>
            </a:r>
            <a:r>
              <a:rPr lang="en-US" sz="1600" dirty="0" smtClean="0"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Consolas" panose="020B0609020204030204" pitchFamily="49" charset="0"/>
                <a:cs typeface="Arial" panose="020B0604020202020204" pitchFamily="34" charset="0"/>
              </a:rPr>
              <a:t>// </a:t>
            </a:r>
            <a:r>
              <a:rPr lang="en-US" sz="1600" dirty="0" err="1">
                <a:latin typeface="Consolas" panose="020B0609020204030204" pitchFamily="49" charset="0"/>
                <a:cs typeface="Arial" panose="020B0604020202020204" pitchFamily="34" charset="0"/>
              </a:rPr>
              <a:t>khóa</a:t>
            </a:r>
            <a:r>
              <a:rPr lang="en-US" sz="1600" dirty="0"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Arial" panose="020B0604020202020204" pitchFamily="34" charset="0"/>
              </a:rPr>
              <a:t>của</a:t>
            </a:r>
            <a:r>
              <a:rPr lang="en-US" sz="1600" dirty="0"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Arial" panose="020B0604020202020204" pitchFamily="34" charset="0"/>
              </a:rPr>
              <a:t>nút</a:t>
            </a:r>
            <a:endParaRPr lang="en-US" sz="1600" dirty="0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just"/>
            <a:r>
              <a:rPr lang="en-US" sz="1600" b="1" dirty="0"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sz="1600" b="1" dirty="0" err="1" smtClean="0">
                <a:latin typeface="Consolas" panose="020B0609020204030204" pitchFamily="49" charset="0"/>
                <a:cs typeface="Arial" panose="020B0604020202020204" pitchFamily="34" charset="0"/>
              </a:rPr>
              <a:t>leftChild</a:t>
            </a:r>
            <a:r>
              <a:rPr lang="en-US" sz="1600" dirty="0" smtClean="0"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Consolas" panose="020B0609020204030204" pitchFamily="49" charset="0"/>
                <a:cs typeface="Arial" panose="020B0604020202020204" pitchFamily="34" charset="0"/>
              </a:rPr>
              <a:t>// con </a:t>
            </a:r>
            <a:r>
              <a:rPr lang="en-US" sz="1600" dirty="0" err="1">
                <a:latin typeface="Consolas" panose="020B0609020204030204" pitchFamily="49" charset="0"/>
                <a:cs typeface="Arial" panose="020B0604020202020204" pitchFamily="34" charset="0"/>
              </a:rPr>
              <a:t>trỏ</a:t>
            </a:r>
            <a:r>
              <a:rPr lang="en-US" sz="1600" dirty="0">
                <a:latin typeface="Consolas" panose="020B0609020204030204" pitchFamily="49" charset="0"/>
                <a:cs typeface="Arial" panose="020B0604020202020204" pitchFamily="34" charset="0"/>
              </a:rPr>
              <a:t>/</a:t>
            </a:r>
            <a:r>
              <a:rPr lang="en-US" sz="1600" dirty="0" err="1">
                <a:latin typeface="Consolas" panose="020B0609020204030204" pitchFamily="49" charset="0"/>
                <a:cs typeface="Arial" panose="020B0604020202020204" pitchFamily="34" charset="0"/>
              </a:rPr>
              <a:t>tham</a:t>
            </a:r>
            <a:r>
              <a:rPr lang="en-US" sz="1600" dirty="0"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Arial" panose="020B0604020202020204" pitchFamily="34" charset="0"/>
              </a:rPr>
              <a:t>chiếu</a:t>
            </a:r>
            <a:r>
              <a:rPr lang="en-US" sz="1600" dirty="0"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Arial" panose="020B0604020202020204" pitchFamily="34" charset="0"/>
              </a:rPr>
              <a:t>đến</a:t>
            </a:r>
            <a:r>
              <a:rPr lang="en-US" sz="1600" dirty="0"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Arial" panose="020B0604020202020204" pitchFamily="34" charset="0"/>
              </a:rPr>
              <a:t>nút</a:t>
            </a:r>
            <a:r>
              <a:rPr lang="en-US" sz="1600" dirty="0">
                <a:latin typeface="Consolas" panose="020B0609020204030204" pitchFamily="49" charset="0"/>
                <a:cs typeface="Arial" panose="020B0604020202020204" pitchFamily="34" charset="0"/>
              </a:rPr>
              <a:t> con </a:t>
            </a:r>
            <a:r>
              <a:rPr lang="en-US" sz="1600" dirty="0" err="1">
                <a:latin typeface="Consolas" panose="020B0609020204030204" pitchFamily="49" charset="0"/>
                <a:cs typeface="Arial" panose="020B0604020202020204" pitchFamily="34" charset="0"/>
              </a:rPr>
              <a:t>trái</a:t>
            </a:r>
            <a:endParaRPr lang="en-US" sz="1600" dirty="0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just"/>
            <a:r>
              <a:rPr lang="en-US" sz="1600" b="1" dirty="0"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sz="1600" b="1" dirty="0" smtClean="0"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sz="1600" b="1" dirty="0" err="1" smtClean="0">
                <a:latin typeface="Consolas" panose="020B0609020204030204" pitchFamily="49" charset="0"/>
                <a:cs typeface="Arial" panose="020B0604020202020204" pitchFamily="34" charset="0"/>
              </a:rPr>
              <a:t>rightChild</a:t>
            </a:r>
            <a:r>
              <a:rPr lang="en-US" sz="1600" dirty="0" smtClean="0"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Consolas" panose="020B0609020204030204" pitchFamily="49" charset="0"/>
                <a:cs typeface="Arial" panose="020B0604020202020204" pitchFamily="34" charset="0"/>
              </a:rPr>
              <a:t>//con </a:t>
            </a:r>
            <a:r>
              <a:rPr lang="en-US" sz="1600" dirty="0" err="1">
                <a:latin typeface="Consolas" panose="020B0609020204030204" pitchFamily="49" charset="0"/>
                <a:cs typeface="Arial" panose="020B0604020202020204" pitchFamily="34" charset="0"/>
              </a:rPr>
              <a:t>trỏ</a:t>
            </a:r>
            <a:r>
              <a:rPr lang="en-US" sz="1600" dirty="0">
                <a:latin typeface="Consolas" panose="020B0609020204030204" pitchFamily="49" charset="0"/>
                <a:cs typeface="Arial" panose="020B0604020202020204" pitchFamily="34" charset="0"/>
              </a:rPr>
              <a:t>/</a:t>
            </a:r>
            <a:r>
              <a:rPr lang="en-US" sz="1600" dirty="0" err="1">
                <a:latin typeface="Consolas" panose="020B0609020204030204" pitchFamily="49" charset="0"/>
                <a:cs typeface="Arial" panose="020B0604020202020204" pitchFamily="34" charset="0"/>
              </a:rPr>
              <a:t>tham</a:t>
            </a:r>
            <a:r>
              <a:rPr lang="en-US" sz="1600" dirty="0"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Arial" panose="020B0604020202020204" pitchFamily="34" charset="0"/>
              </a:rPr>
              <a:t>chiếu</a:t>
            </a:r>
            <a:r>
              <a:rPr lang="en-US" sz="1600" dirty="0"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Arial" panose="020B0604020202020204" pitchFamily="34" charset="0"/>
              </a:rPr>
              <a:t>đến</a:t>
            </a:r>
            <a:r>
              <a:rPr lang="en-US" sz="1600" dirty="0"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Arial" panose="020B0604020202020204" pitchFamily="34" charset="0"/>
              </a:rPr>
              <a:t>nút</a:t>
            </a:r>
            <a:r>
              <a:rPr lang="en-US" sz="1600" dirty="0">
                <a:latin typeface="Consolas" panose="020B0609020204030204" pitchFamily="49" charset="0"/>
                <a:cs typeface="Arial" panose="020B0604020202020204" pitchFamily="34" charset="0"/>
              </a:rPr>
              <a:t> con </a:t>
            </a:r>
            <a:r>
              <a:rPr lang="en-US" sz="1600" dirty="0" err="1">
                <a:latin typeface="Consolas" panose="020B0609020204030204" pitchFamily="49" charset="0"/>
                <a:cs typeface="Arial" panose="020B0604020202020204" pitchFamily="34" charset="0"/>
              </a:rPr>
              <a:t>phải</a:t>
            </a:r>
            <a:endParaRPr lang="en-US" sz="1600" dirty="0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just"/>
            <a:r>
              <a:rPr lang="en-US" sz="1600" dirty="0">
                <a:latin typeface="Consolas" panose="020B0609020204030204" pitchFamily="49" charset="0"/>
                <a:cs typeface="Arial" panose="020B0604020202020204" pitchFamily="34" charset="0"/>
              </a:rPr>
              <a:t>}</a:t>
            </a:r>
            <a:endParaRPr lang="en-GB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01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CÂY NHỊ PHÂN TÌM KIẾM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6" name="Content Placeholder 2">
            <a:extLst>
              <a:ext uri="{FF2B5EF4-FFF2-40B4-BE49-F238E27FC236}">
                <a16:creationId xmlns=""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8" y="1061093"/>
            <a:ext cx="5896638" cy="42516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Tìm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kiếm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một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khóa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k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trên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cây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nhị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phân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tìm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kiếm</a:t>
            </a:r>
            <a:endParaRPr lang="en-US" sz="2000" dirty="0" smtClean="0">
              <a:latin typeface="Lato" panose="020F0502020204030203"/>
              <a:cs typeface="Arial" panose="020B0604020202020204" pitchFamily="34" charset="0"/>
            </a:endParaRPr>
          </a:p>
          <a:p>
            <a:pPr lvl="1" algn="just"/>
            <a:r>
              <a:rPr lang="en-GB" sz="2000" dirty="0" err="1" smtClean="0">
                <a:latin typeface="Lato" panose="020F0502020204030203"/>
              </a:rPr>
              <a:t>Nếu</a:t>
            </a:r>
            <a:r>
              <a:rPr lang="en-GB" sz="2000" dirty="0" smtClean="0">
                <a:latin typeface="Lato" panose="020F0502020204030203"/>
              </a:rPr>
              <a:t> k </a:t>
            </a:r>
            <a:r>
              <a:rPr lang="en-GB" sz="2000" dirty="0" err="1" smtClean="0">
                <a:latin typeface="Lato" panose="020F0502020204030203"/>
              </a:rPr>
              <a:t>bằng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khóa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của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nút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gốc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thì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trả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về</a:t>
            </a:r>
            <a:r>
              <a:rPr lang="en-GB" sz="2000" dirty="0" smtClean="0">
                <a:latin typeface="Lato" panose="020F0502020204030203"/>
              </a:rPr>
              <a:t> con </a:t>
            </a:r>
            <a:r>
              <a:rPr lang="en-GB" sz="2000" dirty="0" err="1" smtClean="0">
                <a:latin typeface="Lato" panose="020F0502020204030203"/>
              </a:rPr>
              <a:t>trỏ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đến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nút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gốc</a:t>
            </a:r>
            <a:endParaRPr lang="en-GB" sz="2000" dirty="0" smtClean="0">
              <a:latin typeface="Lato" panose="020F0502020204030203"/>
            </a:endParaRPr>
          </a:p>
          <a:p>
            <a:pPr lvl="1" algn="just"/>
            <a:r>
              <a:rPr lang="en-GB" sz="2000" dirty="0" err="1" smtClean="0">
                <a:latin typeface="Lato" panose="020F0502020204030203"/>
              </a:rPr>
              <a:t>Nếu</a:t>
            </a:r>
            <a:r>
              <a:rPr lang="en-GB" sz="2000" dirty="0" smtClean="0">
                <a:latin typeface="Lato" panose="020F0502020204030203"/>
              </a:rPr>
              <a:t> k </a:t>
            </a:r>
            <a:r>
              <a:rPr lang="en-GB" sz="2000" dirty="0" err="1" smtClean="0">
                <a:latin typeface="Lato" panose="020F0502020204030203"/>
              </a:rPr>
              <a:t>lớn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hơn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khóa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của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nút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gốc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thì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tìm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kiếm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khóa</a:t>
            </a:r>
            <a:r>
              <a:rPr lang="en-GB" sz="2000" dirty="0" smtClean="0">
                <a:latin typeface="Lato" panose="020F0502020204030203"/>
              </a:rPr>
              <a:t> k </a:t>
            </a:r>
            <a:r>
              <a:rPr lang="en-GB" sz="2000" dirty="0" err="1" smtClean="0">
                <a:latin typeface="Lato" panose="020F0502020204030203"/>
              </a:rPr>
              <a:t>trên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cây</a:t>
            </a:r>
            <a:r>
              <a:rPr lang="en-GB" sz="2000" dirty="0" smtClean="0">
                <a:latin typeface="Lato" panose="020F0502020204030203"/>
              </a:rPr>
              <a:t> con </a:t>
            </a:r>
            <a:r>
              <a:rPr lang="en-GB" sz="2000" dirty="0" err="1" smtClean="0">
                <a:latin typeface="Lato" panose="020F0502020204030203"/>
              </a:rPr>
              <a:t>phải</a:t>
            </a:r>
            <a:r>
              <a:rPr lang="en-GB" sz="2000" dirty="0" smtClean="0">
                <a:latin typeface="Lato" panose="020F0502020204030203"/>
              </a:rPr>
              <a:t> (</a:t>
            </a:r>
            <a:r>
              <a:rPr lang="en-GB" sz="2000" dirty="0" err="1" smtClean="0">
                <a:latin typeface="Lato" panose="020F0502020204030203"/>
              </a:rPr>
              <a:t>đệ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quy</a:t>
            </a:r>
            <a:r>
              <a:rPr lang="en-GB" sz="2000" dirty="0" smtClean="0">
                <a:latin typeface="Lato" panose="020F0502020204030203"/>
              </a:rPr>
              <a:t>)</a:t>
            </a:r>
          </a:p>
          <a:p>
            <a:pPr lvl="1" algn="just"/>
            <a:r>
              <a:rPr lang="en-GB" sz="2000" dirty="0" err="1" smtClean="0">
                <a:latin typeface="Lato" panose="020F0502020204030203"/>
              </a:rPr>
              <a:t>Nếu</a:t>
            </a:r>
            <a:r>
              <a:rPr lang="en-GB" sz="2000" dirty="0" smtClean="0">
                <a:latin typeface="Lato" panose="020F0502020204030203"/>
              </a:rPr>
              <a:t> k </a:t>
            </a:r>
            <a:r>
              <a:rPr lang="en-GB" sz="2000" dirty="0" err="1" smtClean="0">
                <a:latin typeface="Lato" panose="020F0502020204030203"/>
              </a:rPr>
              <a:t>nhỏ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hơn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khóa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của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nút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gốc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thì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tìm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kiếm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khóa</a:t>
            </a:r>
            <a:r>
              <a:rPr lang="en-GB" sz="2000" dirty="0" smtClean="0">
                <a:latin typeface="Lato" panose="020F0502020204030203"/>
              </a:rPr>
              <a:t> k </a:t>
            </a:r>
            <a:r>
              <a:rPr lang="en-GB" sz="2000" dirty="0" err="1" smtClean="0">
                <a:latin typeface="Lato" panose="020F0502020204030203"/>
              </a:rPr>
              <a:t>trên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cây</a:t>
            </a:r>
            <a:r>
              <a:rPr lang="en-GB" sz="2000" dirty="0" smtClean="0">
                <a:latin typeface="Lato" panose="020F0502020204030203"/>
              </a:rPr>
              <a:t> con </a:t>
            </a:r>
            <a:r>
              <a:rPr lang="en-GB" sz="2000" dirty="0" err="1" smtClean="0">
                <a:latin typeface="Lato" panose="020F0502020204030203"/>
              </a:rPr>
              <a:t>trái</a:t>
            </a:r>
            <a:r>
              <a:rPr lang="en-GB" sz="2000" dirty="0" smtClean="0">
                <a:latin typeface="Lato" panose="020F0502020204030203"/>
              </a:rPr>
              <a:t> (</a:t>
            </a:r>
            <a:r>
              <a:rPr lang="en-GB" sz="2000" dirty="0" err="1" smtClean="0">
                <a:latin typeface="Lato" panose="020F0502020204030203"/>
              </a:rPr>
              <a:t>đệ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quy</a:t>
            </a:r>
            <a:r>
              <a:rPr lang="en-GB" sz="2000" dirty="0" smtClean="0">
                <a:latin typeface="Lato" panose="020F0502020204030203"/>
              </a:rPr>
              <a:t>)</a:t>
            </a:r>
            <a:endParaRPr lang="en-GB" sz="2000" dirty="0">
              <a:latin typeface="Lato" panose="020F0502020204030203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334812" y="1061093"/>
            <a:ext cx="5655233" cy="51417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Find(r, k) 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if r = NULL then return NULL;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if </a:t>
            </a:r>
            <a:r>
              <a:rPr lang="en-US" sz="1400" b="1" dirty="0" err="1" smtClean="0">
                <a:latin typeface="Consolas" panose="020B0609020204030204" pitchFamily="49" charset="0"/>
              </a:rPr>
              <a:t>r.key</a:t>
            </a:r>
            <a:r>
              <a:rPr lang="en-US" sz="1400" b="1" dirty="0" smtClean="0">
                <a:latin typeface="Consolas" panose="020B0609020204030204" pitchFamily="49" charset="0"/>
              </a:rPr>
              <a:t> = k then return r;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if </a:t>
            </a:r>
            <a:r>
              <a:rPr lang="en-US" sz="1400" b="1" dirty="0" err="1" smtClean="0">
                <a:latin typeface="Consolas" panose="020B0609020204030204" pitchFamily="49" charset="0"/>
              </a:rPr>
              <a:t>r.key</a:t>
            </a:r>
            <a:r>
              <a:rPr lang="en-US" sz="1400" b="1" dirty="0" smtClean="0">
                <a:latin typeface="Consolas" panose="020B0609020204030204" pitchFamily="49" charset="0"/>
              </a:rPr>
              <a:t> &lt; k then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 return Find(</a:t>
            </a:r>
            <a:r>
              <a:rPr lang="en-US" sz="1400" b="1" dirty="0" err="1" smtClean="0">
                <a:latin typeface="Consolas" panose="020B0609020204030204" pitchFamily="49" charset="0"/>
              </a:rPr>
              <a:t>r.rightChild</a:t>
            </a:r>
            <a:r>
              <a:rPr lang="en-US" sz="1400" b="1" dirty="0" smtClean="0">
                <a:latin typeface="Consolas" panose="020B0609020204030204" pitchFamily="49" charset="0"/>
              </a:rPr>
              <a:t>, k);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else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 return Find(</a:t>
            </a:r>
            <a:r>
              <a:rPr lang="en-US" sz="1400" b="1" dirty="0" err="1" smtClean="0">
                <a:latin typeface="Consolas" panose="020B0609020204030204" pitchFamily="49" charset="0"/>
              </a:rPr>
              <a:t>r.leftChild</a:t>
            </a:r>
            <a:r>
              <a:rPr lang="en-US" sz="1400" b="1" dirty="0" smtClean="0">
                <a:latin typeface="Consolas" panose="020B0609020204030204" pitchFamily="49" charset="0"/>
              </a:rPr>
              <a:t>, k);  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  <a:endParaRPr lang="en-US" sz="14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07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CÂY NHỊ PHÂN TÌM KIẾM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6" name="Content Placeholder 2">
            <a:extLst>
              <a:ext uri="{FF2B5EF4-FFF2-40B4-BE49-F238E27FC236}">
                <a16:creationId xmlns=""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8" y="1061093"/>
            <a:ext cx="5896638" cy="42516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Thêm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một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khóa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k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vào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cây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nhị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phân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tìm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kiếm</a:t>
            </a:r>
            <a:endParaRPr lang="en-US" sz="2000" dirty="0" smtClean="0">
              <a:latin typeface="Lato" panose="020F0502020204030203"/>
              <a:cs typeface="Arial" panose="020B0604020202020204" pitchFamily="34" charset="0"/>
            </a:endParaRPr>
          </a:p>
          <a:p>
            <a:pPr lvl="1" algn="just"/>
            <a:r>
              <a:rPr lang="en-GB" sz="2000" dirty="0" err="1" smtClean="0">
                <a:latin typeface="Lato" panose="020F0502020204030203"/>
              </a:rPr>
              <a:t>Nếu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cây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là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rỗng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thì</a:t>
            </a:r>
            <a:r>
              <a:rPr lang="en-GB" sz="2000" dirty="0" smtClean="0">
                <a:latin typeface="Lato" panose="020F0502020204030203"/>
              </a:rPr>
              <a:t> ta </a:t>
            </a:r>
            <a:r>
              <a:rPr lang="en-GB" sz="2000" dirty="0" err="1" smtClean="0">
                <a:latin typeface="Lato" panose="020F0502020204030203"/>
              </a:rPr>
              <a:t>tạo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mới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nút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có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khóa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bằng</a:t>
            </a:r>
            <a:r>
              <a:rPr lang="en-GB" sz="2000" dirty="0" smtClean="0">
                <a:latin typeface="Lato" panose="020F0502020204030203"/>
              </a:rPr>
              <a:t> k </a:t>
            </a:r>
            <a:r>
              <a:rPr lang="en-GB" sz="2000" dirty="0" err="1" smtClean="0">
                <a:latin typeface="Lato" panose="020F0502020204030203"/>
              </a:rPr>
              <a:t>và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trả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về</a:t>
            </a:r>
            <a:r>
              <a:rPr lang="en-GB" sz="2000" dirty="0" smtClean="0">
                <a:latin typeface="Lato" panose="020F0502020204030203"/>
              </a:rPr>
              <a:t> con </a:t>
            </a:r>
            <a:r>
              <a:rPr lang="en-GB" sz="2000" dirty="0" err="1" smtClean="0">
                <a:latin typeface="Lato" panose="020F0502020204030203"/>
              </a:rPr>
              <a:t>trỏ</a:t>
            </a:r>
            <a:r>
              <a:rPr lang="en-GB" sz="2000" dirty="0" smtClean="0">
                <a:latin typeface="Lato" panose="020F0502020204030203"/>
              </a:rPr>
              <a:t>/</a:t>
            </a:r>
            <a:r>
              <a:rPr lang="en-GB" sz="2000" dirty="0" err="1" smtClean="0">
                <a:latin typeface="Lato" panose="020F0502020204030203"/>
              </a:rPr>
              <a:t>tham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chiếu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đến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nút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mới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tạo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này</a:t>
            </a:r>
            <a:endParaRPr lang="en-GB" sz="2000" dirty="0" smtClean="0">
              <a:latin typeface="Lato" panose="020F0502020204030203"/>
            </a:endParaRPr>
          </a:p>
          <a:p>
            <a:pPr lvl="1" algn="just"/>
            <a:r>
              <a:rPr lang="en-GB" sz="2000" dirty="0" err="1" smtClean="0">
                <a:latin typeface="Lato" panose="020F0502020204030203"/>
              </a:rPr>
              <a:t>Nếu</a:t>
            </a:r>
            <a:r>
              <a:rPr lang="en-GB" sz="2000" dirty="0" smtClean="0">
                <a:latin typeface="Lato" panose="020F0502020204030203"/>
              </a:rPr>
              <a:t> k </a:t>
            </a:r>
            <a:r>
              <a:rPr lang="en-GB" sz="2000" dirty="0" err="1" smtClean="0">
                <a:latin typeface="Lato" panose="020F0502020204030203"/>
              </a:rPr>
              <a:t>bằng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khóa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của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nút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gốc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thì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trả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về</a:t>
            </a:r>
            <a:r>
              <a:rPr lang="en-GB" sz="2000" dirty="0" smtClean="0">
                <a:latin typeface="Lato" panose="020F0502020204030203"/>
              </a:rPr>
              <a:t> con </a:t>
            </a:r>
            <a:r>
              <a:rPr lang="en-GB" sz="2000" dirty="0" err="1" smtClean="0">
                <a:latin typeface="Lato" panose="020F0502020204030203"/>
              </a:rPr>
              <a:t>trỏ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đến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nút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gốc</a:t>
            </a:r>
            <a:r>
              <a:rPr lang="en-GB" sz="2000" dirty="0" smtClean="0">
                <a:latin typeface="Lato" panose="020F0502020204030203"/>
              </a:rPr>
              <a:t> (</a:t>
            </a:r>
            <a:r>
              <a:rPr lang="en-GB" sz="2000" dirty="0" err="1" smtClean="0">
                <a:latin typeface="Lato" panose="020F0502020204030203"/>
              </a:rPr>
              <a:t>khóa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tồn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tại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thì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không</a:t>
            </a:r>
            <a:r>
              <a:rPr lang="en-GB" sz="2000" dirty="0" smtClean="0">
                <a:latin typeface="Lato" panose="020F0502020204030203"/>
              </a:rPr>
              <a:t> them </a:t>
            </a:r>
            <a:r>
              <a:rPr lang="en-GB" sz="2000" dirty="0" err="1" smtClean="0">
                <a:latin typeface="Lato" panose="020F0502020204030203"/>
              </a:rPr>
              <a:t>nữa</a:t>
            </a:r>
            <a:r>
              <a:rPr lang="en-GB" sz="2000" dirty="0" smtClean="0">
                <a:latin typeface="Lato" panose="020F0502020204030203"/>
              </a:rPr>
              <a:t>)</a:t>
            </a:r>
          </a:p>
          <a:p>
            <a:pPr lvl="1" algn="just"/>
            <a:r>
              <a:rPr lang="en-GB" sz="2000" dirty="0" err="1" smtClean="0">
                <a:latin typeface="Lato" panose="020F0502020204030203"/>
              </a:rPr>
              <a:t>Nếu</a:t>
            </a:r>
            <a:r>
              <a:rPr lang="en-GB" sz="2000" dirty="0" smtClean="0">
                <a:latin typeface="Lato" panose="020F0502020204030203"/>
              </a:rPr>
              <a:t> k </a:t>
            </a:r>
            <a:r>
              <a:rPr lang="en-GB" sz="2000" dirty="0" err="1" smtClean="0">
                <a:latin typeface="Lato" panose="020F0502020204030203"/>
              </a:rPr>
              <a:t>lớn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hơn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khóa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của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nút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gốc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thì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thêm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khóa</a:t>
            </a:r>
            <a:r>
              <a:rPr lang="en-GB" sz="2000" dirty="0" smtClean="0">
                <a:latin typeface="Lato" panose="020F0502020204030203"/>
              </a:rPr>
              <a:t> k </a:t>
            </a:r>
            <a:r>
              <a:rPr lang="en-GB" sz="2000" dirty="0" err="1" smtClean="0">
                <a:latin typeface="Lato" panose="020F0502020204030203"/>
              </a:rPr>
              <a:t>vào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cây</a:t>
            </a:r>
            <a:r>
              <a:rPr lang="en-GB" sz="2000" dirty="0" smtClean="0">
                <a:latin typeface="Lato" panose="020F0502020204030203"/>
              </a:rPr>
              <a:t> con </a:t>
            </a:r>
            <a:r>
              <a:rPr lang="en-GB" sz="2000" dirty="0" err="1" smtClean="0">
                <a:latin typeface="Lato" panose="020F0502020204030203"/>
              </a:rPr>
              <a:t>phải</a:t>
            </a:r>
            <a:r>
              <a:rPr lang="en-GB" sz="2000" dirty="0" smtClean="0">
                <a:latin typeface="Lato" panose="020F0502020204030203"/>
              </a:rPr>
              <a:t> (</a:t>
            </a:r>
            <a:r>
              <a:rPr lang="en-GB" sz="2000" dirty="0" err="1" smtClean="0">
                <a:latin typeface="Lato" panose="020F0502020204030203"/>
              </a:rPr>
              <a:t>đệ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quy</a:t>
            </a:r>
            <a:r>
              <a:rPr lang="en-GB" sz="2000" dirty="0" smtClean="0">
                <a:latin typeface="Lato" panose="020F0502020204030203"/>
              </a:rPr>
              <a:t>)</a:t>
            </a:r>
          </a:p>
          <a:p>
            <a:pPr lvl="1" algn="just"/>
            <a:r>
              <a:rPr lang="en-GB" sz="2000" dirty="0" err="1" smtClean="0">
                <a:latin typeface="Lato" panose="020F0502020204030203"/>
              </a:rPr>
              <a:t>Nếu</a:t>
            </a:r>
            <a:r>
              <a:rPr lang="en-GB" sz="2000" dirty="0" smtClean="0">
                <a:latin typeface="Lato" panose="020F0502020204030203"/>
              </a:rPr>
              <a:t> k </a:t>
            </a:r>
            <a:r>
              <a:rPr lang="en-GB" sz="2000" dirty="0" err="1" smtClean="0">
                <a:latin typeface="Lato" panose="020F0502020204030203"/>
              </a:rPr>
              <a:t>nhỏ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hơn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khóa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của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nút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gốc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thì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thêm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khóa</a:t>
            </a:r>
            <a:r>
              <a:rPr lang="en-GB" sz="2000" dirty="0" smtClean="0">
                <a:latin typeface="Lato" panose="020F0502020204030203"/>
              </a:rPr>
              <a:t> k </a:t>
            </a:r>
            <a:r>
              <a:rPr lang="en-GB" sz="2000" dirty="0" err="1" smtClean="0">
                <a:latin typeface="Lato" panose="020F0502020204030203"/>
              </a:rPr>
              <a:t>vào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cây</a:t>
            </a:r>
            <a:r>
              <a:rPr lang="en-GB" sz="2000" dirty="0" smtClean="0">
                <a:latin typeface="Lato" panose="020F0502020204030203"/>
              </a:rPr>
              <a:t> con </a:t>
            </a:r>
            <a:r>
              <a:rPr lang="en-GB" sz="2000" dirty="0" err="1" smtClean="0">
                <a:latin typeface="Lato" panose="020F0502020204030203"/>
              </a:rPr>
              <a:t>trái</a:t>
            </a:r>
            <a:r>
              <a:rPr lang="en-GB" sz="2000" dirty="0" smtClean="0">
                <a:latin typeface="Lato" panose="020F0502020204030203"/>
              </a:rPr>
              <a:t> (</a:t>
            </a:r>
            <a:r>
              <a:rPr lang="en-GB" sz="2000" dirty="0" err="1" smtClean="0">
                <a:latin typeface="Lato" panose="020F0502020204030203"/>
              </a:rPr>
              <a:t>đệ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quy</a:t>
            </a:r>
            <a:r>
              <a:rPr lang="en-GB" sz="2000" dirty="0" smtClean="0">
                <a:latin typeface="Lato" panose="020F0502020204030203"/>
              </a:rPr>
              <a:t>)</a:t>
            </a:r>
            <a:endParaRPr lang="en-GB" sz="2000" dirty="0">
              <a:latin typeface="Lato" panose="020F0502020204030203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334812" y="1061093"/>
            <a:ext cx="5655233" cy="51417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Insert(r, k) 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if r = NULL then return Node(k);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if </a:t>
            </a:r>
            <a:r>
              <a:rPr lang="en-US" sz="1400" b="1" dirty="0" err="1" smtClean="0">
                <a:latin typeface="Consolas" panose="020B0609020204030204" pitchFamily="49" charset="0"/>
              </a:rPr>
              <a:t>r.key</a:t>
            </a:r>
            <a:r>
              <a:rPr lang="en-US" sz="1400" b="1" dirty="0" smtClean="0">
                <a:latin typeface="Consolas" panose="020B0609020204030204" pitchFamily="49" charset="0"/>
              </a:rPr>
              <a:t> = k then return r;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if </a:t>
            </a:r>
            <a:r>
              <a:rPr lang="en-US" sz="1400" b="1" dirty="0" err="1" smtClean="0">
                <a:latin typeface="Consolas" panose="020B0609020204030204" pitchFamily="49" charset="0"/>
              </a:rPr>
              <a:t>r.key</a:t>
            </a:r>
            <a:r>
              <a:rPr lang="en-US" sz="1400" b="1" dirty="0" smtClean="0">
                <a:latin typeface="Consolas" panose="020B0609020204030204" pitchFamily="49" charset="0"/>
              </a:rPr>
              <a:t> &lt; k then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 </a:t>
            </a:r>
            <a:r>
              <a:rPr lang="en-US" sz="1400" b="1" dirty="0" err="1" smtClean="0">
                <a:latin typeface="Consolas" panose="020B0609020204030204" pitchFamily="49" charset="0"/>
              </a:rPr>
              <a:t>r.rightChild</a:t>
            </a:r>
            <a:r>
              <a:rPr lang="en-US" sz="1400" b="1" dirty="0" smtClean="0">
                <a:latin typeface="Consolas" panose="020B0609020204030204" pitchFamily="49" charset="0"/>
              </a:rPr>
              <a:t> = Insert(</a:t>
            </a:r>
            <a:r>
              <a:rPr lang="en-US" sz="1400" b="1" dirty="0" err="1" smtClean="0">
                <a:latin typeface="Consolas" panose="020B0609020204030204" pitchFamily="49" charset="0"/>
              </a:rPr>
              <a:t>r.rightChild</a:t>
            </a:r>
            <a:r>
              <a:rPr lang="en-US" sz="1400" b="1" dirty="0" smtClean="0">
                <a:latin typeface="Consolas" panose="020B0609020204030204" pitchFamily="49" charset="0"/>
              </a:rPr>
              <a:t>, k);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else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 </a:t>
            </a:r>
            <a:r>
              <a:rPr lang="en-US" sz="1400" b="1" dirty="0" err="1" smtClean="0">
                <a:latin typeface="Consolas" panose="020B0609020204030204" pitchFamily="49" charset="0"/>
              </a:rPr>
              <a:t>r.leftChild</a:t>
            </a:r>
            <a:r>
              <a:rPr lang="en-US" sz="1400" b="1" dirty="0" smtClean="0">
                <a:latin typeface="Consolas" panose="020B0609020204030204" pitchFamily="49" charset="0"/>
              </a:rPr>
              <a:t> = Insert(</a:t>
            </a:r>
            <a:r>
              <a:rPr lang="en-US" sz="1400" b="1" dirty="0" err="1" smtClean="0">
                <a:latin typeface="Consolas" panose="020B0609020204030204" pitchFamily="49" charset="0"/>
              </a:rPr>
              <a:t>r.leftChild</a:t>
            </a:r>
            <a:r>
              <a:rPr lang="en-US" sz="1400" b="1" dirty="0" smtClean="0">
                <a:latin typeface="Consolas" panose="020B0609020204030204" pitchFamily="49" charset="0"/>
              </a:rPr>
              <a:t>, k);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return r;  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  <a:endParaRPr lang="en-US" sz="14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50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CÂY NHỊ PHÂN TÌM KIẾM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6" name="Content Placeholder 2">
            <a:extLst>
              <a:ext uri="{FF2B5EF4-FFF2-40B4-BE49-F238E27FC236}">
                <a16:creationId xmlns=""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8" y="1061093"/>
            <a:ext cx="5896638" cy="42516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Loại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bỏ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một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nút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có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khóa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bằng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khỏi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cây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nhị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phân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tìm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kiếm</a:t>
            </a:r>
            <a:endParaRPr lang="en-US" sz="2000" dirty="0" smtClean="0">
              <a:latin typeface="Lato" panose="020F0502020204030203"/>
              <a:cs typeface="Arial" panose="020B0604020202020204" pitchFamily="34" charset="0"/>
            </a:endParaRPr>
          </a:p>
          <a:p>
            <a:pPr lvl="1" algn="just"/>
            <a:r>
              <a:rPr lang="en-GB" sz="2000" dirty="0" err="1" smtClean="0">
                <a:latin typeface="Lato" panose="020F0502020204030203"/>
              </a:rPr>
              <a:t>Nếu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cây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là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rỗng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thì</a:t>
            </a:r>
            <a:r>
              <a:rPr lang="en-GB" sz="2000" dirty="0" smtClean="0">
                <a:latin typeface="Lato" panose="020F0502020204030203"/>
              </a:rPr>
              <a:t> ta </a:t>
            </a:r>
            <a:r>
              <a:rPr lang="en-GB" sz="2000" dirty="0" err="1" smtClean="0">
                <a:latin typeface="Lato" panose="020F0502020204030203"/>
              </a:rPr>
              <a:t>trả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về</a:t>
            </a:r>
            <a:r>
              <a:rPr lang="en-GB" sz="2000" dirty="0" smtClean="0">
                <a:latin typeface="Lato" panose="020F0502020204030203"/>
              </a:rPr>
              <a:t> con </a:t>
            </a:r>
            <a:r>
              <a:rPr lang="en-GB" sz="2000" dirty="0" err="1" smtClean="0">
                <a:latin typeface="Lato" panose="020F0502020204030203"/>
              </a:rPr>
              <a:t>trỏ</a:t>
            </a:r>
            <a:r>
              <a:rPr lang="en-GB" sz="2000" dirty="0" smtClean="0">
                <a:latin typeface="Lato" panose="020F0502020204030203"/>
              </a:rPr>
              <a:t> NULL</a:t>
            </a:r>
          </a:p>
          <a:p>
            <a:pPr lvl="1" algn="just"/>
            <a:r>
              <a:rPr lang="en-GB" sz="2000" dirty="0" err="1" smtClean="0">
                <a:latin typeface="Lato" panose="020F0502020204030203"/>
              </a:rPr>
              <a:t>Nếu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i="1" dirty="0" smtClean="0">
                <a:latin typeface="Lato" panose="020F0502020204030203"/>
              </a:rPr>
              <a:t>k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lớn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hơn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khóa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của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nút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gốc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thì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thực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hiện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loại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bỏ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nút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có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khóa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bằng</a:t>
            </a:r>
            <a:r>
              <a:rPr lang="en-GB" sz="2000" dirty="0" smtClean="0">
                <a:latin typeface="Lato" panose="020F0502020204030203"/>
              </a:rPr>
              <a:t> k </a:t>
            </a:r>
            <a:r>
              <a:rPr lang="en-GB" sz="2000" dirty="0" err="1" smtClean="0">
                <a:latin typeface="Lato" panose="020F0502020204030203"/>
              </a:rPr>
              <a:t>trên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cây</a:t>
            </a:r>
            <a:r>
              <a:rPr lang="en-GB" sz="2000" dirty="0" smtClean="0">
                <a:latin typeface="Lato" panose="020F0502020204030203"/>
              </a:rPr>
              <a:t> con </a:t>
            </a:r>
            <a:r>
              <a:rPr lang="en-GB" sz="2000" dirty="0" err="1" smtClean="0">
                <a:latin typeface="Lato" panose="020F0502020204030203"/>
              </a:rPr>
              <a:t>phải</a:t>
            </a:r>
            <a:r>
              <a:rPr lang="en-GB" sz="2000" dirty="0" smtClean="0">
                <a:latin typeface="Lato" panose="020F0502020204030203"/>
              </a:rPr>
              <a:t> (</a:t>
            </a:r>
            <a:r>
              <a:rPr lang="en-GB" sz="2000" dirty="0" err="1" smtClean="0">
                <a:latin typeface="Lato" panose="020F0502020204030203"/>
              </a:rPr>
              <a:t>đệ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quy</a:t>
            </a:r>
            <a:r>
              <a:rPr lang="en-GB" sz="2000" dirty="0" smtClean="0">
                <a:latin typeface="Lato" panose="020F0502020204030203"/>
              </a:rPr>
              <a:t>)</a:t>
            </a:r>
          </a:p>
          <a:p>
            <a:pPr lvl="1" algn="just"/>
            <a:r>
              <a:rPr lang="en-GB" sz="2000" dirty="0" err="1" smtClean="0">
                <a:latin typeface="Lato" panose="020F0502020204030203"/>
              </a:rPr>
              <a:t>Nếu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i="1" dirty="0" smtClean="0">
                <a:latin typeface="Lato" panose="020F0502020204030203"/>
              </a:rPr>
              <a:t>k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nhỏ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hơn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khóa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của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nút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gốc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thì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thực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hiện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loại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bỏ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nút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có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khóa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bằng</a:t>
            </a:r>
            <a:r>
              <a:rPr lang="en-GB" sz="2000" dirty="0" smtClean="0">
                <a:latin typeface="Lato" panose="020F0502020204030203"/>
              </a:rPr>
              <a:t> k </a:t>
            </a:r>
            <a:r>
              <a:rPr lang="en-GB" sz="2000" dirty="0" err="1" smtClean="0">
                <a:latin typeface="Lato" panose="020F0502020204030203"/>
              </a:rPr>
              <a:t>trên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cây</a:t>
            </a:r>
            <a:r>
              <a:rPr lang="en-GB" sz="2000" dirty="0" smtClean="0">
                <a:latin typeface="Lato" panose="020F0502020204030203"/>
              </a:rPr>
              <a:t> con </a:t>
            </a:r>
            <a:r>
              <a:rPr lang="en-GB" sz="2000" dirty="0" err="1" smtClean="0">
                <a:latin typeface="Lato" panose="020F0502020204030203"/>
              </a:rPr>
              <a:t>trái</a:t>
            </a:r>
            <a:r>
              <a:rPr lang="en-GB" sz="2000" dirty="0" smtClean="0">
                <a:latin typeface="Lato" panose="020F0502020204030203"/>
              </a:rPr>
              <a:t> (</a:t>
            </a:r>
            <a:r>
              <a:rPr lang="en-GB" sz="2000" dirty="0" err="1" smtClean="0">
                <a:latin typeface="Lato" panose="020F0502020204030203"/>
              </a:rPr>
              <a:t>đệ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quy</a:t>
            </a:r>
            <a:r>
              <a:rPr lang="en-GB" sz="2000" dirty="0" smtClean="0">
                <a:latin typeface="Lato" panose="020F0502020204030203"/>
              </a:rPr>
              <a:t>)</a:t>
            </a:r>
          </a:p>
          <a:p>
            <a:pPr lvl="1" algn="just"/>
            <a:r>
              <a:rPr lang="en-GB" sz="2000" dirty="0" err="1" smtClean="0">
                <a:latin typeface="Lato" panose="020F0502020204030203"/>
              </a:rPr>
              <a:t>Nếu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i="1" dirty="0" smtClean="0">
                <a:latin typeface="Lato" panose="020F0502020204030203"/>
              </a:rPr>
              <a:t>k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bằng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khóa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của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nút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gốc</a:t>
            </a:r>
            <a:endParaRPr lang="en-GB" sz="2000" dirty="0" smtClean="0">
              <a:latin typeface="Lato" panose="020F0502020204030203"/>
            </a:endParaRPr>
          </a:p>
          <a:p>
            <a:pPr lvl="2" algn="just"/>
            <a:r>
              <a:rPr lang="en-GB" dirty="0" err="1" smtClean="0">
                <a:latin typeface="Lato" panose="020F0502020204030203"/>
              </a:rPr>
              <a:t>Tìm</a:t>
            </a:r>
            <a:r>
              <a:rPr lang="en-GB" dirty="0" smtClean="0">
                <a:latin typeface="Lato" panose="020F0502020204030203"/>
              </a:rPr>
              <a:t> </a:t>
            </a:r>
            <a:r>
              <a:rPr lang="en-GB" dirty="0" err="1" smtClean="0">
                <a:latin typeface="Lato" panose="020F0502020204030203"/>
              </a:rPr>
              <a:t>nút</a:t>
            </a:r>
            <a:r>
              <a:rPr lang="en-GB" dirty="0" smtClean="0">
                <a:latin typeface="Lato" panose="020F0502020204030203"/>
              </a:rPr>
              <a:t> </a:t>
            </a:r>
            <a:r>
              <a:rPr lang="en-GB" dirty="0" err="1" smtClean="0">
                <a:latin typeface="Lato" panose="020F0502020204030203"/>
              </a:rPr>
              <a:t>có</a:t>
            </a:r>
            <a:r>
              <a:rPr lang="en-GB" dirty="0" smtClean="0">
                <a:latin typeface="Lato" panose="020F0502020204030203"/>
              </a:rPr>
              <a:t> </a:t>
            </a:r>
            <a:r>
              <a:rPr lang="en-GB" dirty="0" err="1" smtClean="0">
                <a:latin typeface="Lato" panose="020F0502020204030203"/>
              </a:rPr>
              <a:t>khóa</a:t>
            </a:r>
            <a:r>
              <a:rPr lang="en-GB" dirty="0" smtClean="0">
                <a:latin typeface="Lato" panose="020F0502020204030203"/>
              </a:rPr>
              <a:t> </a:t>
            </a:r>
            <a:r>
              <a:rPr lang="en-GB" dirty="0" err="1" smtClean="0">
                <a:latin typeface="Lato" panose="020F0502020204030203"/>
              </a:rPr>
              <a:t>lớn</a:t>
            </a:r>
            <a:r>
              <a:rPr lang="en-GB" dirty="0" smtClean="0">
                <a:latin typeface="Lato" panose="020F0502020204030203"/>
              </a:rPr>
              <a:t> </a:t>
            </a:r>
            <a:r>
              <a:rPr lang="en-GB" dirty="0" err="1" smtClean="0">
                <a:latin typeface="Lato" panose="020F0502020204030203"/>
              </a:rPr>
              <a:t>nhất</a:t>
            </a:r>
            <a:r>
              <a:rPr lang="en-GB" dirty="0" smtClean="0">
                <a:latin typeface="Lato" panose="020F0502020204030203"/>
              </a:rPr>
              <a:t> </a:t>
            </a:r>
            <a:r>
              <a:rPr lang="en-GB" dirty="0" err="1" smtClean="0">
                <a:latin typeface="Lato" panose="020F0502020204030203"/>
              </a:rPr>
              <a:t>trên</a:t>
            </a:r>
            <a:r>
              <a:rPr lang="en-GB" dirty="0" smtClean="0">
                <a:latin typeface="Lato" panose="020F0502020204030203"/>
              </a:rPr>
              <a:t> </a:t>
            </a:r>
            <a:r>
              <a:rPr lang="en-GB" dirty="0" err="1" smtClean="0">
                <a:latin typeface="Lato" panose="020F0502020204030203"/>
              </a:rPr>
              <a:t>cây</a:t>
            </a:r>
            <a:r>
              <a:rPr lang="en-GB" dirty="0" smtClean="0">
                <a:latin typeface="Lato" panose="020F0502020204030203"/>
              </a:rPr>
              <a:t> con </a:t>
            </a:r>
            <a:r>
              <a:rPr lang="en-GB" dirty="0" err="1" smtClean="0">
                <a:latin typeface="Lato" panose="020F0502020204030203"/>
              </a:rPr>
              <a:t>trái</a:t>
            </a:r>
            <a:r>
              <a:rPr lang="en-GB" dirty="0" smtClean="0">
                <a:latin typeface="Lato" panose="020F0502020204030203"/>
              </a:rPr>
              <a:t> </a:t>
            </a:r>
            <a:r>
              <a:rPr lang="en-GB" dirty="0" err="1" smtClean="0">
                <a:latin typeface="Lato" panose="020F0502020204030203"/>
              </a:rPr>
              <a:t>hoặc</a:t>
            </a:r>
            <a:r>
              <a:rPr lang="en-GB" dirty="0" smtClean="0">
                <a:latin typeface="Lato" panose="020F0502020204030203"/>
              </a:rPr>
              <a:t> </a:t>
            </a:r>
            <a:r>
              <a:rPr lang="en-GB" dirty="0" err="1" smtClean="0">
                <a:latin typeface="Lato" panose="020F0502020204030203"/>
              </a:rPr>
              <a:t>nút</a:t>
            </a:r>
            <a:r>
              <a:rPr lang="en-GB" dirty="0" smtClean="0">
                <a:latin typeface="Lato" panose="020F0502020204030203"/>
              </a:rPr>
              <a:t> </a:t>
            </a:r>
            <a:r>
              <a:rPr lang="en-GB" dirty="0" err="1" smtClean="0">
                <a:latin typeface="Lato" panose="020F0502020204030203"/>
              </a:rPr>
              <a:t>có</a:t>
            </a:r>
            <a:r>
              <a:rPr lang="en-GB" dirty="0" smtClean="0">
                <a:latin typeface="Lato" panose="020F0502020204030203"/>
              </a:rPr>
              <a:t> </a:t>
            </a:r>
            <a:r>
              <a:rPr lang="en-GB" dirty="0" err="1" smtClean="0">
                <a:latin typeface="Lato" panose="020F0502020204030203"/>
              </a:rPr>
              <a:t>khóa</a:t>
            </a:r>
            <a:r>
              <a:rPr lang="en-GB" dirty="0" smtClean="0">
                <a:latin typeface="Lato" panose="020F0502020204030203"/>
              </a:rPr>
              <a:t> </a:t>
            </a:r>
            <a:r>
              <a:rPr lang="en-GB" dirty="0" err="1" smtClean="0">
                <a:latin typeface="Lato" panose="020F0502020204030203"/>
              </a:rPr>
              <a:t>nhỏ</a:t>
            </a:r>
            <a:r>
              <a:rPr lang="en-GB" dirty="0" smtClean="0">
                <a:latin typeface="Lato" panose="020F0502020204030203"/>
              </a:rPr>
              <a:t> </a:t>
            </a:r>
            <a:r>
              <a:rPr lang="en-GB" dirty="0" err="1" smtClean="0">
                <a:latin typeface="Lato" panose="020F0502020204030203"/>
              </a:rPr>
              <a:t>nhất</a:t>
            </a:r>
            <a:r>
              <a:rPr lang="en-GB" dirty="0" smtClean="0">
                <a:latin typeface="Lato" panose="020F0502020204030203"/>
              </a:rPr>
              <a:t> </a:t>
            </a:r>
            <a:r>
              <a:rPr lang="en-GB" dirty="0" err="1" smtClean="0">
                <a:latin typeface="Lato" panose="020F0502020204030203"/>
              </a:rPr>
              <a:t>trên</a:t>
            </a:r>
            <a:r>
              <a:rPr lang="en-GB" dirty="0" smtClean="0">
                <a:latin typeface="Lato" panose="020F0502020204030203"/>
              </a:rPr>
              <a:t> </a:t>
            </a:r>
            <a:r>
              <a:rPr lang="en-GB" dirty="0" err="1" smtClean="0">
                <a:latin typeface="Lato" panose="020F0502020204030203"/>
              </a:rPr>
              <a:t>cây</a:t>
            </a:r>
            <a:r>
              <a:rPr lang="en-GB" dirty="0" smtClean="0">
                <a:latin typeface="Lato" panose="020F0502020204030203"/>
              </a:rPr>
              <a:t> con </a:t>
            </a:r>
            <a:r>
              <a:rPr lang="en-GB" dirty="0" err="1" smtClean="0">
                <a:latin typeface="Lato" panose="020F0502020204030203"/>
              </a:rPr>
              <a:t>phải</a:t>
            </a:r>
            <a:r>
              <a:rPr lang="en-GB" dirty="0" smtClean="0">
                <a:latin typeface="Lato" panose="020F0502020204030203"/>
              </a:rPr>
              <a:t> </a:t>
            </a:r>
            <a:r>
              <a:rPr lang="en-GB" dirty="0" err="1" smtClean="0">
                <a:latin typeface="Lato" panose="020F0502020204030203"/>
              </a:rPr>
              <a:t>để</a:t>
            </a:r>
            <a:r>
              <a:rPr lang="en-GB" dirty="0" smtClean="0">
                <a:latin typeface="Lato" panose="020F0502020204030203"/>
              </a:rPr>
              <a:t> </a:t>
            </a:r>
            <a:r>
              <a:rPr lang="en-GB" dirty="0" err="1" smtClean="0">
                <a:latin typeface="Lato" panose="020F0502020204030203"/>
              </a:rPr>
              <a:t>thay</a:t>
            </a:r>
            <a:r>
              <a:rPr lang="en-GB" dirty="0" smtClean="0">
                <a:latin typeface="Lato" panose="020F0502020204030203"/>
              </a:rPr>
              <a:t> </a:t>
            </a:r>
            <a:r>
              <a:rPr lang="en-GB" dirty="0" err="1" smtClean="0">
                <a:latin typeface="Lato" panose="020F0502020204030203"/>
              </a:rPr>
              <a:t>thế</a:t>
            </a:r>
            <a:r>
              <a:rPr lang="en-GB" dirty="0" smtClean="0">
                <a:latin typeface="Lato" panose="020F0502020204030203"/>
              </a:rPr>
              <a:t> </a:t>
            </a:r>
            <a:r>
              <a:rPr lang="en-GB" dirty="0" err="1" smtClean="0">
                <a:latin typeface="Lato" panose="020F0502020204030203"/>
              </a:rPr>
              <a:t>vào</a:t>
            </a:r>
            <a:r>
              <a:rPr lang="en-GB" dirty="0" smtClean="0">
                <a:latin typeface="Lato" panose="020F0502020204030203"/>
              </a:rPr>
              <a:t> </a:t>
            </a:r>
            <a:r>
              <a:rPr lang="en-GB" dirty="0" err="1" smtClean="0">
                <a:latin typeface="Lato" panose="020F0502020204030203"/>
              </a:rPr>
              <a:t>nút</a:t>
            </a:r>
            <a:r>
              <a:rPr lang="en-GB" dirty="0" smtClean="0">
                <a:latin typeface="Lato" panose="020F0502020204030203"/>
              </a:rPr>
              <a:t> </a:t>
            </a:r>
            <a:r>
              <a:rPr lang="en-GB" dirty="0" err="1" smtClean="0">
                <a:latin typeface="Lato" panose="020F0502020204030203"/>
              </a:rPr>
              <a:t>gốc</a:t>
            </a:r>
            <a:endParaRPr lang="en-GB" dirty="0">
              <a:latin typeface="Lato" panose="020F0502020204030203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334812" y="1061094"/>
            <a:ext cx="5655233" cy="320924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Remove(r, k) 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if r = NULL then return NULL;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if </a:t>
            </a:r>
            <a:r>
              <a:rPr lang="en-US" sz="1400" b="1" dirty="0" err="1" smtClean="0">
                <a:latin typeface="Consolas" panose="020B0609020204030204" pitchFamily="49" charset="0"/>
              </a:rPr>
              <a:t>r.key</a:t>
            </a:r>
            <a:r>
              <a:rPr lang="en-US" sz="1400" b="1" dirty="0" smtClean="0">
                <a:latin typeface="Consolas" panose="020B0609020204030204" pitchFamily="49" charset="0"/>
              </a:rPr>
              <a:t> = k then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return </a:t>
            </a:r>
            <a:r>
              <a:rPr lang="en-US" sz="1400" b="1" dirty="0" err="1" smtClean="0">
                <a:latin typeface="Consolas" panose="020B0609020204030204" pitchFamily="49" charset="0"/>
              </a:rPr>
              <a:t>RemoveRoot</a:t>
            </a:r>
            <a:r>
              <a:rPr lang="en-US" sz="1400" b="1" dirty="0" smtClean="0">
                <a:latin typeface="Consolas" panose="020B0609020204030204" pitchFamily="49" charset="0"/>
              </a:rPr>
              <a:t>(r);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if </a:t>
            </a:r>
            <a:r>
              <a:rPr lang="en-US" sz="1400" b="1" dirty="0" err="1" smtClean="0">
                <a:latin typeface="Consolas" panose="020B0609020204030204" pitchFamily="49" charset="0"/>
              </a:rPr>
              <a:t>r.key</a:t>
            </a:r>
            <a:r>
              <a:rPr lang="en-US" sz="1400" b="1" dirty="0" smtClean="0">
                <a:latin typeface="Consolas" panose="020B0609020204030204" pitchFamily="49" charset="0"/>
              </a:rPr>
              <a:t> &lt; k then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 </a:t>
            </a:r>
            <a:r>
              <a:rPr lang="en-US" sz="1400" b="1" dirty="0" err="1" smtClean="0">
                <a:latin typeface="Consolas" panose="020B0609020204030204" pitchFamily="49" charset="0"/>
              </a:rPr>
              <a:t>r.rightChild</a:t>
            </a:r>
            <a:r>
              <a:rPr lang="en-US" sz="1400" b="1" dirty="0" smtClean="0">
                <a:latin typeface="Consolas" panose="020B0609020204030204" pitchFamily="49" charset="0"/>
              </a:rPr>
              <a:t> = Remove(</a:t>
            </a:r>
            <a:r>
              <a:rPr lang="en-US" sz="1400" b="1" dirty="0" err="1" smtClean="0">
                <a:latin typeface="Consolas" panose="020B0609020204030204" pitchFamily="49" charset="0"/>
              </a:rPr>
              <a:t>r.rightChild</a:t>
            </a:r>
            <a:r>
              <a:rPr lang="en-US" sz="1400" b="1" dirty="0" smtClean="0">
                <a:latin typeface="Consolas" panose="020B0609020204030204" pitchFamily="49" charset="0"/>
              </a:rPr>
              <a:t>, k);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else 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 </a:t>
            </a:r>
            <a:r>
              <a:rPr lang="en-US" sz="1400" b="1" dirty="0" err="1" smtClean="0">
                <a:latin typeface="Consolas" panose="020B0609020204030204" pitchFamily="49" charset="0"/>
              </a:rPr>
              <a:t>r.leftChild</a:t>
            </a:r>
            <a:r>
              <a:rPr lang="en-US" sz="1400" b="1" dirty="0" smtClean="0">
                <a:latin typeface="Consolas" panose="020B0609020204030204" pitchFamily="49" charset="0"/>
              </a:rPr>
              <a:t> = Remove(</a:t>
            </a:r>
            <a:r>
              <a:rPr lang="en-US" sz="1400" b="1" dirty="0" err="1" smtClean="0">
                <a:latin typeface="Consolas" panose="020B0609020204030204" pitchFamily="49" charset="0"/>
              </a:rPr>
              <a:t>r.leftChild</a:t>
            </a:r>
            <a:r>
              <a:rPr lang="en-US" sz="1400" b="1" dirty="0" smtClean="0">
                <a:latin typeface="Consolas" panose="020B0609020204030204" pitchFamily="49" charset="0"/>
              </a:rPr>
              <a:t>, k);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return r;  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  <a:endParaRPr lang="en-US" sz="14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03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CÂY NHỊ PHÂN TÌM KIẾM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6" name="Content Placeholder 2">
            <a:extLst>
              <a:ext uri="{FF2B5EF4-FFF2-40B4-BE49-F238E27FC236}">
                <a16:creationId xmlns=""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8" y="1061093"/>
            <a:ext cx="5267584" cy="42516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Loại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bỏ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một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nút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gốc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của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một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cây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nhị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phân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tìm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kiếm</a:t>
            </a:r>
            <a:endParaRPr lang="en-US" sz="2000" dirty="0" smtClean="0">
              <a:latin typeface="Lato" panose="020F0502020204030203"/>
              <a:cs typeface="Arial" panose="020B0604020202020204" pitchFamily="34" charset="0"/>
            </a:endParaRPr>
          </a:p>
          <a:p>
            <a:pPr lvl="1"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Nếu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nút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gốc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không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có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con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phải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thì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trả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về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con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trỏ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/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tham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chiếu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đến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nút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con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trái</a:t>
            </a:r>
            <a:endParaRPr lang="en-GB" sz="2000" dirty="0">
              <a:latin typeface="Lato" panose="020F0502020204030203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5712431" y="1061094"/>
            <a:ext cx="6277615" cy="519586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1400" b="1" dirty="0" err="1" smtClean="0">
                <a:latin typeface="Consolas" panose="020B0609020204030204" pitchFamily="49" charset="0"/>
              </a:rPr>
              <a:t>RemoveRoot</a:t>
            </a:r>
            <a:r>
              <a:rPr lang="en-US" sz="1400" b="1" dirty="0" smtClean="0">
                <a:latin typeface="Consolas" panose="020B0609020204030204" pitchFamily="49" charset="0"/>
              </a:rPr>
              <a:t>(r) {</a:t>
            </a:r>
          </a:p>
          <a:p>
            <a:pPr marL="0" lv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if </a:t>
            </a:r>
            <a:r>
              <a:rPr lang="en-US" sz="1400" b="1" dirty="0">
                <a:latin typeface="Consolas" panose="020B0609020204030204" pitchFamily="49" charset="0"/>
              </a:rPr>
              <a:t>r = NULL then return NULL;</a:t>
            </a:r>
            <a:endParaRPr lang="en-US" sz="1400" dirty="0"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tmp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= r;</a:t>
            </a:r>
            <a:endParaRPr lang="en-US" sz="1400" dirty="0"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if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r.rightChild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 = NULL then {</a:t>
            </a:r>
            <a:endParaRPr lang="en-US" sz="1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     r =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r.leftChild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; free(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tmp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); return r;</a:t>
            </a:r>
            <a:endParaRPr lang="en-US" sz="1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   }</a:t>
            </a:r>
            <a:endParaRPr lang="en-US" sz="1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p = </a:t>
            </a:r>
            <a:r>
              <a:rPr lang="en-US" sz="1400" b="1" dirty="0" err="1">
                <a:latin typeface="Consolas" panose="020B0609020204030204" pitchFamily="49" charset="0"/>
              </a:rPr>
              <a:t>r.rightChild</a:t>
            </a:r>
            <a:r>
              <a:rPr lang="en-US" sz="1400" b="1" dirty="0">
                <a:latin typeface="Consolas" panose="020B0609020204030204" pitchFamily="49" charset="0"/>
              </a:rPr>
              <a:t>; pp = r;</a:t>
            </a:r>
            <a:endParaRPr lang="en-US" sz="1400" dirty="0"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if </a:t>
            </a:r>
            <a:r>
              <a:rPr lang="en-US" sz="1400" b="1" dirty="0" err="1">
                <a:latin typeface="Consolas" panose="020B0609020204030204" pitchFamily="49" charset="0"/>
              </a:rPr>
              <a:t>p.leftChild</a:t>
            </a:r>
            <a:r>
              <a:rPr lang="en-US" sz="1400" b="1" dirty="0">
                <a:latin typeface="Consolas" panose="020B0609020204030204" pitchFamily="49" charset="0"/>
              </a:rPr>
              <a:t> = NULL then {</a:t>
            </a:r>
            <a:endParaRPr lang="en-US" sz="1400" dirty="0"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</a:t>
            </a:r>
            <a:r>
              <a:rPr lang="en-US" sz="1400" b="1" dirty="0" err="1">
                <a:latin typeface="Consolas" panose="020B0609020204030204" pitchFamily="49" charset="0"/>
              </a:rPr>
              <a:t>r.key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dirty="0" err="1">
                <a:latin typeface="Consolas" panose="020B0609020204030204" pitchFamily="49" charset="0"/>
              </a:rPr>
              <a:t>p.key</a:t>
            </a:r>
            <a:r>
              <a:rPr lang="en-US" sz="1400" b="1" dirty="0">
                <a:latin typeface="Consolas" panose="020B0609020204030204" pitchFamily="49" charset="0"/>
              </a:rPr>
              <a:t>; </a:t>
            </a:r>
            <a:r>
              <a:rPr lang="en-US" sz="1400" b="1" dirty="0" err="1">
                <a:latin typeface="Consolas" panose="020B0609020204030204" pitchFamily="49" charset="0"/>
              </a:rPr>
              <a:t>tmp</a:t>
            </a:r>
            <a:r>
              <a:rPr lang="en-US" sz="1400" b="1" dirty="0">
                <a:latin typeface="Consolas" panose="020B0609020204030204" pitchFamily="49" charset="0"/>
              </a:rPr>
              <a:t> = p; 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r.rightChild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dirty="0" err="1">
                <a:latin typeface="Consolas" panose="020B0609020204030204" pitchFamily="49" charset="0"/>
              </a:rPr>
              <a:t>p.rightChild</a:t>
            </a:r>
            <a:r>
              <a:rPr lang="en-US" sz="1400" b="1" dirty="0">
                <a:latin typeface="Consolas" panose="020B0609020204030204" pitchFamily="49" charset="0"/>
              </a:rPr>
              <a:t>; </a:t>
            </a:r>
            <a:endParaRPr lang="en-US" sz="1400" dirty="0"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smtClean="0">
                <a:latin typeface="Consolas" panose="020B0609020204030204" pitchFamily="49" charset="0"/>
              </a:rPr>
              <a:t>   free(</a:t>
            </a:r>
            <a:r>
              <a:rPr lang="en-US" sz="1400" b="1" dirty="0" err="1" smtClean="0">
                <a:latin typeface="Consolas" panose="020B0609020204030204" pitchFamily="49" charset="0"/>
              </a:rPr>
              <a:t>tmp</a:t>
            </a:r>
            <a:r>
              <a:rPr lang="en-US" sz="1400" b="1" dirty="0">
                <a:latin typeface="Consolas" panose="020B0609020204030204" pitchFamily="49" charset="0"/>
              </a:rPr>
              <a:t>); return r; </a:t>
            </a:r>
            <a:endParaRPr lang="en-US" sz="1400" dirty="0"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}</a:t>
            </a:r>
            <a:endParaRPr lang="en-US" sz="1400" dirty="0"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while </a:t>
            </a:r>
            <a:r>
              <a:rPr lang="en-US" sz="1400" b="1" dirty="0" err="1">
                <a:latin typeface="Consolas" panose="020B0609020204030204" pitchFamily="49" charset="0"/>
              </a:rPr>
              <a:t>p.leftChild</a:t>
            </a:r>
            <a:r>
              <a:rPr lang="en-US" sz="1400" b="1" dirty="0">
                <a:latin typeface="Consolas" panose="020B0609020204030204" pitchFamily="49" charset="0"/>
              </a:rPr>
              <a:t> !=  NULL do </a:t>
            </a:r>
            <a:r>
              <a:rPr lang="en-US" sz="1400" b="1" dirty="0" smtClean="0">
                <a:latin typeface="Consolas" panose="020B0609020204030204" pitchFamily="49" charset="0"/>
              </a:rPr>
              <a:t>{ </a:t>
            </a:r>
            <a:r>
              <a:rPr lang="en-US" sz="1400" b="1" dirty="0">
                <a:latin typeface="Consolas" panose="020B0609020204030204" pitchFamily="49" charset="0"/>
              </a:rPr>
              <a:t>pp = p; p = </a:t>
            </a:r>
            <a:r>
              <a:rPr lang="en-US" sz="1400" b="1" dirty="0" err="1">
                <a:latin typeface="Consolas" panose="020B0609020204030204" pitchFamily="49" charset="0"/>
              </a:rPr>
              <a:t>p.leftChild</a:t>
            </a:r>
            <a:r>
              <a:rPr lang="en-US" sz="1400" b="1" dirty="0" smtClean="0">
                <a:latin typeface="Consolas" panose="020B0609020204030204" pitchFamily="49" charset="0"/>
              </a:rPr>
              <a:t>; }</a:t>
            </a:r>
            <a:endParaRPr lang="en-US" sz="1400" dirty="0"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</a:t>
            </a:r>
            <a:r>
              <a:rPr lang="en-US" sz="1400" b="1" dirty="0" err="1" smtClean="0">
                <a:latin typeface="Consolas" panose="020B0609020204030204" pitchFamily="49" charset="0"/>
              </a:rPr>
              <a:t>pp.leftChild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= </a:t>
            </a:r>
            <a:r>
              <a:rPr lang="en-US" sz="1400" b="1" dirty="0" err="1" smtClean="0">
                <a:latin typeface="Consolas" panose="020B0609020204030204" pitchFamily="49" charset="0"/>
              </a:rPr>
              <a:t>p.rightChild</a:t>
            </a:r>
            <a:r>
              <a:rPr lang="en-US" sz="1400" b="1" dirty="0" smtClean="0">
                <a:latin typeface="Consolas" panose="020B0609020204030204" pitchFamily="49" charset="0"/>
              </a:rPr>
              <a:t>;  </a:t>
            </a:r>
            <a:r>
              <a:rPr lang="en-US" sz="1400" b="1" dirty="0" err="1" smtClean="0">
                <a:latin typeface="Consolas" panose="020B0609020204030204" pitchFamily="49" charset="0"/>
              </a:rPr>
              <a:t>r.key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= </a:t>
            </a:r>
            <a:r>
              <a:rPr lang="en-US" sz="1400" b="1" dirty="0" err="1">
                <a:latin typeface="Consolas" panose="020B0609020204030204" pitchFamily="49" charset="0"/>
              </a:rPr>
              <a:t>p.key</a:t>
            </a:r>
            <a:r>
              <a:rPr lang="en-US" sz="1400" b="1" dirty="0">
                <a:latin typeface="Consolas" panose="020B0609020204030204" pitchFamily="49" charset="0"/>
              </a:rPr>
              <a:t>; </a:t>
            </a:r>
            <a:r>
              <a:rPr lang="en-US" sz="1400" b="1" dirty="0" smtClean="0">
                <a:latin typeface="Consolas" panose="020B0609020204030204" pitchFamily="49" charset="0"/>
              </a:rPr>
              <a:t>free(p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return </a:t>
            </a:r>
            <a:r>
              <a:rPr lang="en-US" sz="1400" b="1" dirty="0">
                <a:latin typeface="Consolas" panose="020B0609020204030204" pitchFamily="49" charset="0"/>
              </a:rPr>
              <a:t>r</a:t>
            </a:r>
            <a:r>
              <a:rPr lang="en-US" sz="1400" b="1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  <a:endParaRPr lang="en-US" sz="1400" b="1" dirty="0">
              <a:latin typeface="Consolas" panose="020B0609020204030204" pitchFamily="49" charset="0"/>
            </a:endParaRPr>
          </a:p>
        </p:txBody>
      </p:sp>
      <p:pic>
        <p:nvPicPr>
          <p:cNvPr id="11" name="image52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611252" y="2415444"/>
            <a:ext cx="2544356" cy="289731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39779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AC4F83E9069D43AFA594D7F1D96885" ma:contentTypeVersion="4" ma:contentTypeDescription="Create a new document." ma:contentTypeScope="" ma:versionID="ab42ff59064bab5a86eff4b62602acbc">
  <xsd:schema xmlns:xsd="http://www.w3.org/2001/XMLSchema" xmlns:xs="http://www.w3.org/2001/XMLSchema" xmlns:p="http://schemas.microsoft.com/office/2006/metadata/properties" xmlns:ns2="d0a6ddea-004a-4b16-a170-7c91a96eeb9b" targetNamespace="http://schemas.microsoft.com/office/2006/metadata/properties" ma:root="true" ma:fieldsID="2d27bf802cbab3f01b47c4a64429af83" ns2:_="">
    <xsd:import namespace="d0a6ddea-004a-4b16-a170-7c91a96eeb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a6ddea-004a-4b16-a170-7c91a96eeb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3733DD-EE03-449C-88A5-8AB9EEF5C654}">
  <ds:schemaRefs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www.w3.org/XML/1998/namespace"/>
    <ds:schemaRef ds:uri="ec3c8a1e-e7d2-40eb-a53e-dfc8e21c73f0"/>
    <ds:schemaRef ds:uri="http://schemas.microsoft.com/office/infopath/2007/PartnerControls"/>
    <ds:schemaRef ds:uri="aca7c73a-4441-494b-bdc7-d241e2e7c022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9DF3328-AB67-4069-82C3-5525504F02A8}"/>
</file>

<file path=customXml/itemProps3.xml><?xml version="1.0" encoding="utf-8"?>
<ds:datastoreItem xmlns:ds="http://schemas.openxmlformats.org/officeDocument/2006/customXml" ds:itemID="{26BE9A2D-7492-4A3B-846A-BB63B0B8707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1095</TotalTime>
  <Words>3061</Words>
  <Application>Microsoft Office PowerPoint</Application>
  <PresentationFormat>Widescreen</PresentationFormat>
  <Paragraphs>436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Consolas</vt:lpstr>
      <vt:lpstr>Lato</vt:lpstr>
      <vt:lpstr>Office Theme</vt:lpstr>
      <vt:lpstr>PowerPoint Presentation</vt:lpstr>
      <vt:lpstr>PowerPoint Presentation</vt:lpstr>
      <vt:lpstr>PowerPoint Presentation</vt:lpstr>
      <vt:lpstr>NỘI DUNG</vt:lpstr>
      <vt:lpstr>CÂY NHỊ PHÂN TÌM KIẾM</vt:lpstr>
      <vt:lpstr>CÂY NHỊ PHÂN TÌM KIẾM</vt:lpstr>
      <vt:lpstr>CÂY NHỊ PHÂN TÌM KIẾM</vt:lpstr>
      <vt:lpstr>CÂY NHỊ PHÂN TÌM KIẾM</vt:lpstr>
      <vt:lpstr>CÂY NHỊ PHÂN TÌM KIẾM</vt:lpstr>
      <vt:lpstr>CÂY NHỊ PHÂN TÌM KIẾM</vt:lpstr>
      <vt:lpstr>BÀI TẬP THAO TÁC THÊM KHÓA VÀO CÂY NHỊ PHÂN TÌM KIẾM (P.06.14.01)</vt:lpstr>
      <vt:lpstr>BÀI TẬP THAO TÁC THÊM KHÓA VÀO CÂY NHỊ PHÂN TÌM KIẾM - MÃ GIẢ</vt:lpstr>
      <vt:lpstr>BÀI TẬP THAO TÁC THÊM KHÓA VÀO CÂY NHỊ PHÂN TÌM KIẾM - CODE</vt:lpstr>
      <vt:lpstr>BÀI TẬP THAO TÁC THÊM KHÓA VÀO CÂY NHỊ PHÂN TÌM KIẾM - CODE</vt:lpstr>
      <vt:lpstr>BÀI TẬP THAO TÁC THÊM, LOẠI BỎ KHÓA VÀO CÂY NHỊ PHÂN TÌM KIẾM (P.06.14.02) </vt:lpstr>
      <vt:lpstr>BÀI TẬP THAO TÁC THÊM, LOẠI BỎ KHÓA VÀO CÂY NHỊ PHÂN TÌM KIẾM – MÃ GIẢ</vt:lpstr>
      <vt:lpstr>BÀI TẬP THAO TÁC THÊM, LOẠI BỎ KHÓA VÀO CÂY NHỊ PHÂN TÌM KIẾM – CODE</vt:lpstr>
      <vt:lpstr>BÀI TẬP THAO TÁC THÊM, LOẠI BỎ KHÓA VÀO CÂY NHỊ PHÂN TÌM KIẾM – CODE</vt:lpstr>
      <vt:lpstr>BÀI TẬP THAO TÁC THÊM, LOẠI BỎ KHÓA VÀO CÂY NHỊ PHÂN TÌM KIẾM – CODE</vt:lpstr>
      <vt:lpstr>BÀI TẬP DỰNG CÂY NHỊ PHÂN TÌM KIẾM TỪ DÃY DUYỆT THỨ TỰ TRƯỚC (P.06.14.03)</vt:lpstr>
      <vt:lpstr>BÀI TẬP DỰNG CÂY NHỊ PHÂN TÌM KIẾM TỪ DÃY DUYỆT THỨ TỰ TRƯỚC – MÃ GIẢ</vt:lpstr>
      <vt:lpstr>BÀI TẬP DỰNG CÂY NHỊ PHÂN TÌM KIẾM TỪ DÃY DUYỆT THỨ TỰ TRƯỚC – CODE</vt:lpstr>
      <vt:lpstr>BÀI TẬP DỰNG CÂY NHỊ PHÂN TÌM KIẾM TỪ DÃY DUYỆT THỨ TỰ TRƯỚC – CODE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Microsoft account</cp:lastModifiedBy>
  <cp:revision>79</cp:revision>
  <dcterms:created xsi:type="dcterms:W3CDTF">2021-05-28T04:32:29Z</dcterms:created>
  <dcterms:modified xsi:type="dcterms:W3CDTF">2023-11-26T09:13:56Z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0x01010078AC4F83E9069D43AFA594D7F1D96885</vt:lpwstr>
  </property>
</Properties>
</file>